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4" r:id="rId8"/>
    <p:sldId id="262" r:id="rId9"/>
    <p:sldId id="268" r:id="rId10"/>
    <p:sldId id="270" r:id="rId11"/>
    <p:sldId id="269" r:id="rId12"/>
    <p:sldId id="272" r:id="rId13"/>
    <p:sldId id="273" r:id="rId14"/>
    <p:sldId id="263" r:id="rId15"/>
    <p:sldId id="264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4C1B95-68D0-4E63-9A83-DB4C8D304ED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E712B9-6938-429D-8436-98540CAE14E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1. </a:t>
          </a:r>
          <a:r>
            <a:rPr lang="en-US" b="1" dirty="0"/>
            <a:t>Swift Diagnosis</a:t>
          </a:r>
          <a:r>
            <a:rPr lang="en-US" dirty="0"/>
            <a:t>: Our AI-powered system swiftly identifies diseases, enabling prompt action to safeguard your crops.</a:t>
          </a:r>
        </a:p>
      </dgm:t>
    </dgm:pt>
    <dgm:pt modelId="{A773DAFA-3148-4F89-A9B2-597D804DE8C1}" type="parTrans" cxnId="{2117249B-5B1F-4550-B580-27D093D6FF55}">
      <dgm:prSet/>
      <dgm:spPr/>
      <dgm:t>
        <a:bodyPr/>
        <a:lstStyle/>
        <a:p>
          <a:endParaRPr lang="en-US"/>
        </a:p>
      </dgm:t>
    </dgm:pt>
    <dgm:pt modelId="{3AB51B8E-FBD0-4AFE-9A3F-040A37C9B548}" type="sibTrans" cxnId="{2117249B-5B1F-4550-B580-27D093D6FF55}">
      <dgm:prSet/>
      <dgm:spPr/>
      <dgm:t>
        <a:bodyPr/>
        <a:lstStyle/>
        <a:p>
          <a:endParaRPr lang="en-US"/>
        </a:p>
      </dgm:t>
    </dgm:pt>
    <dgm:pt modelId="{D0A3430A-3632-46E4-8FE0-C9B2136B14C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2. </a:t>
          </a:r>
          <a:r>
            <a:rPr lang="en-US" b="1"/>
            <a:t>Unrivaled Accuracy:</a:t>
          </a:r>
          <a:r>
            <a:rPr lang="en-US"/>
            <a:t> Backed by extensive datasets, our model ensures precise detection of plant diseases.</a:t>
          </a:r>
        </a:p>
      </dgm:t>
    </dgm:pt>
    <dgm:pt modelId="{C4266807-ADB8-4599-AFA3-5CDF6E05FC51}" type="parTrans" cxnId="{7DC3D5BD-AB60-42D2-ACE8-84A7BB943703}">
      <dgm:prSet/>
      <dgm:spPr/>
      <dgm:t>
        <a:bodyPr/>
        <a:lstStyle/>
        <a:p>
          <a:endParaRPr lang="en-US"/>
        </a:p>
      </dgm:t>
    </dgm:pt>
    <dgm:pt modelId="{F5B4A810-0ACE-4BFA-8944-D44685896EA6}" type="sibTrans" cxnId="{7DC3D5BD-AB60-42D2-ACE8-84A7BB943703}">
      <dgm:prSet/>
      <dgm:spPr/>
      <dgm:t>
        <a:bodyPr/>
        <a:lstStyle/>
        <a:p>
          <a:endParaRPr lang="en-US"/>
        </a:p>
      </dgm:t>
    </dgm:pt>
    <dgm:pt modelId="{5D6462C4-B08D-4A4F-804C-07A78A282B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3. </a:t>
          </a:r>
          <a:r>
            <a:rPr lang="en-US" b="1"/>
            <a:t>Cost-effective:</a:t>
          </a:r>
          <a:r>
            <a:rPr lang="en-US"/>
            <a:t> Save valuable time and resources with our efficient approach compared to traditional lab testing.</a:t>
          </a:r>
        </a:p>
      </dgm:t>
    </dgm:pt>
    <dgm:pt modelId="{622E3981-AFEC-467E-AD54-00B6AB99929C}" type="parTrans" cxnId="{88A36D3F-3E19-4922-BF37-256B8581739A}">
      <dgm:prSet/>
      <dgm:spPr/>
      <dgm:t>
        <a:bodyPr/>
        <a:lstStyle/>
        <a:p>
          <a:endParaRPr lang="en-US"/>
        </a:p>
      </dgm:t>
    </dgm:pt>
    <dgm:pt modelId="{921C23DF-54B6-4044-8680-F0102D847017}" type="sibTrans" cxnId="{88A36D3F-3E19-4922-BF37-256B8581739A}">
      <dgm:prSet/>
      <dgm:spPr/>
      <dgm:t>
        <a:bodyPr/>
        <a:lstStyle/>
        <a:p>
          <a:endParaRPr lang="en-US"/>
        </a:p>
      </dgm:t>
    </dgm:pt>
    <dgm:pt modelId="{D05E3D84-FAD8-41CB-89C0-8E2D512591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4. </a:t>
          </a:r>
          <a:r>
            <a:rPr lang="en-US" b="1"/>
            <a:t>Empowering Farmers:</a:t>
          </a:r>
          <a:r>
            <a:rPr lang="en-US"/>
            <a:t> We equip farmers with advanced technology, empowering them to make informed decisions and enhance their farm management practices.</a:t>
          </a:r>
        </a:p>
      </dgm:t>
    </dgm:pt>
    <dgm:pt modelId="{5E405A77-EBC6-4212-8FEA-32EFBE831479}" type="parTrans" cxnId="{D631F205-7528-4A27-908E-CA77687E325D}">
      <dgm:prSet/>
      <dgm:spPr/>
      <dgm:t>
        <a:bodyPr/>
        <a:lstStyle/>
        <a:p>
          <a:endParaRPr lang="en-US"/>
        </a:p>
      </dgm:t>
    </dgm:pt>
    <dgm:pt modelId="{0ABADC31-7646-456A-B774-1471BB51E19E}" type="sibTrans" cxnId="{D631F205-7528-4A27-908E-CA77687E325D}">
      <dgm:prSet/>
      <dgm:spPr/>
      <dgm:t>
        <a:bodyPr/>
        <a:lstStyle/>
        <a:p>
          <a:endParaRPr lang="en-US"/>
        </a:p>
      </dgm:t>
    </dgm:pt>
    <dgm:pt modelId="{81A419C8-CC9F-450A-885D-B5D5097662BF}" type="pres">
      <dgm:prSet presAssocID="{4F4C1B95-68D0-4E63-9A83-DB4C8D304ED1}" presName="root" presStyleCnt="0">
        <dgm:presLayoutVars>
          <dgm:dir/>
          <dgm:resizeHandles val="exact"/>
        </dgm:presLayoutVars>
      </dgm:prSet>
      <dgm:spPr/>
    </dgm:pt>
    <dgm:pt modelId="{43D0F1BA-EFDB-4D7B-99EB-D390719AA122}" type="pres">
      <dgm:prSet presAssocID="{49E712B9-6938-429D-8436-98540CAE14E2}" presName="compNode" presStyleCnt="0"/>
      <dgm:spPr/>
    </dgm:pt>
    <dgm:pt modelId="{C688C0FB-8CF3-491E-B643-E177FDC39BD3}" type="pres">
      <dgm:prSet presAssocID="{49E712B9-6938-429D-8436-98540CAE14E2}" presName="bgRect" presStyleLbl="bgShp" presStyleIdx="0" presStyleCnt="4"/>
      <dgm:spPr/>
    </dgm:pt>
    <dgm:pt modelId="{CDBA253D-B2B3-4330-BCC1-1F39422E3BC7}" type="pres">
      <dgm:prSet presAssocID="{49E712B9-6938-429D-8436-98540CAE14E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torcycle"/>
        </a:ext>
      </dgm:extLst>
    </dgm:pt>
    <dgm:pt modelId="{3CF45C32-9915-4D55-B310-8AADC3F9B758}" type="pres">
      <dgm:prSet presAssocID="{49E712B9-6938-429D-8436-98540CAE14E2}" presName="spaceRect" presStyleCnt="0"/>
      <dgm:spPr/>
    </dgm:pt>
    <dgm:pt modelId="{7F97AC35-D2B6-4072-8AE3-219A9E1C49DF}" type="pres">
      <dgm:prSet presAssocID="{49E712B9-6938-429D-8436-98540CAE14E2}" presName="parTx" presStyleLbl="revTx" presStyleIdx="0" presStyleCnt="4">
        <dgm:presLayoutVars>
          <dgm:chMax val="0"/>
          <dgm:chPref val="0"/>
        </dgm:presLayoutVars>
      </dgm:prSet>
      <dgm:spPr/>
    </dgm:pt>
    <dgm:pt modelId="{38E0494C-0228-40A0-BCDD-D18988C33A63}" type="pres">
      <dgm:prSet presAssocID="{3AB51B8E-FBD0-4AFE-9A3F-040A37C9B548}" presName="sibTrans" presStyleCnt="0"/>
      <dgm:spPr/>
    </dgm:pt>
    <dgm:pt modelId="{F42A5002-1323-493A-9469-8F81F65D798B}" type="pres">
      <dgm:prSet presAssocID="{D0A3430A-3632-46E4-8FE0-C9B2136B14CD}" presName="compNode" presStyleCnt="0"/>
      <dgm:spPr/>
    </dgm:pt>
    <dgm:pt modelId="{E2D432A0-D5DD-4A4F-BE5A-19D0CA289644}" type="pres">
      <dgm:prSet presAssocID="{D0A3430A-3632-46E4-8FE0-C9B2136B14CD}" presName="bgRect" presStyleLbl="bgShp" presStyleIdx="1" presStyleCnt="4"/>
      <dgm:spPr/>
    </dgm:pt>
    <dgm:pt modelId="{BA44E234-1BC6-479A-85E2-9DF9FD39C2F7}" type="pres">
      <dgm:prSet presAssocID="{D0A3430A-3632-46E4-8FE0-C9B2136B14C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C0EB5690-81BC-4217-9D0B-7E270B457FC8}" type="pres">
      <dgm:prSet presAssocID="{D0A3430A-3632-46E4-8FE0-C9B2136B14CD}" presName="spaceRect" presStyleCnt="0"/>
      <dgm:spPr/>
    </dgm:pt>
    <dgm:pt modelId="{8A66828F-53DD-46E1-8263-320AA8DEF5FE}" type="pres">
      <dgm:prSet presAssocID="{D0A3430A-3632-46E4-8FE0-C9B2136B14CD}" presName="parTx" presStyleLbl="revTx" presStyleIdx="1" presStyleCnt="4">
        <dgm:presLayoutVars>
          <dgm:chMax val="0"/>
          <dgm:chPref val="0"/>
        </dgm:presLayoutVars>
      </dgm:prSet>
      <dgm:spPr/>
    </dgm:pt>
    <dgm:pt modelId="{EF29B359-B645-41DD-A771-3379F5B23EB8}" type="pres">
      <dgm:prSet presAssocID="{F5B4A810-0ACE-4BFA-8944-D44685896EA6}" presName="sibTrans" presStyleCnt="0"/>
      <dgm:spPr/>
    </dgm:pt>
    <dgm:pt modelId="{544B5A0B-A992-4A50-8CF3-85995A023D87}" type="pres">
      <dgm:prSet presAssocID="{5D6462C4-B08D-4A4F-804C-07A78A282B53}" presName="compNode" presStyleCnt="0"/>
      <dgm:spPr/>
    </dgm:pt>
    <dgm:pt modelId="{0CDE4C74-5276-405E-937F-48345C5720E6}" type="pres">
      <dgm:prSet presAssocID="{5D6462C4-B08D-4A4F-804C-07A78A282B53}" presName="bgRect" presStyleLbl="bgShp" presStyleIdx="2" presStyleCnt="4"/>
      <dgm:spPr/>
    </dgm:pt>
    <dgm:pt modelId="{B0340147-2E28-4F91-8328-95F1A6E972D7}" type="pres">
      <dgm:prSet presAssocID="{5D6462C4-B08D-4A4F-804C-07A78A282B5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BFACD8E7-9EF6-405C-A3D9-1F6CC69212A9}" type="pres">
      <dgm:prSet presAssocID="{5D6462C4-B08D-4A4F-804C-07A78A282B53}" presName="spaceRect" presStyleCnt="0"/>
      <dgm:spPr/>
    </dgm:pt>
    <dgm:pt modelId="{414049F3-BD20-4F38-BAF7-8DDA1E0ABA44}" type="pres">
      <dgm:prSet presAssocID="{5D6462C4-B08D-4A4F-804C-07A78A282B53}" presName="parTx" presStyleLbl="revTx" presStyleIdx="2" presStyleCnt="4">
        <dgm:presLayoutVars>
          <dgm:chMax val="0"/>
          <dgm:chPref val="0"/>
        </dgm:presLayoutVars>
      </dgm:prSet>
      <dgm:spPr/>
    </dgm:pt>
    <dgm:pt modelId="{4205C208-3B48-437B-A17E-F7D3DC7BF1E5}" type="pres">
      <dgm:prSet presAssocID="{921C23DF-54B6-4044-8680-F0102D847017}" presName="sibTrans" presStyleCnt="0"/>
      <dgm:spPr/>
    </dgm:pt>
    <dgm:pt modelId="{56351AEC-9A8C-471A-A96E-ECAAD35F9E1A}" type="pres">
      <dgm:prSet presAssocID="{D05E3D84-FAD8-41CB-89C0-8E2D51259147}" presName="compNode" presStyleCnt="0"/>
      <dgm:spPr/>
    </dgm:pt>
    <dgm:pt modelId="{B10FA128-86BB-4C2A-B989-2F2F6A42BB62}" type="pres">
      <dgm:prSet presAssocID="{D05E3D84-FAD8-41CB-89C0-8E2D51259147}" presName="bgRect" presStyleLbl="bgShp" presStyleIdx="3" presStyleCnt="4"/>
      <dgm:spPr/>
    </dgm:pt>
    <dgm:pt modelId="{4CB97577-5958-4BBB-B341-B807B3AAFFE1}" type="pres">
      <dgm:prSet presAssocID="{D05E3D84-FAD8-41CB-89C0-8E2D5125914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arm scene"/>
        </a:ext>
      </dgm:extLst>
    </dgm:pt>
    <dgm:pt modelId="{DFAEB9F1-52F3-474D-817E-3279F48C095C}" type="pres">
      <dgm:prSet presAssocID="{D05E3D84-FAD8-41CB-89C0-8E2D51259147}" presName="spaceRect" presStyleCnt="0"/>
      <dgm:spPr/>
    </dgm:pt>
    <dgm:pt modelId="{1E7A7ACC-1DD2-43F5-9613-58E3A086113E}" type="pres">
      <dgm:prSet presAssocID="{D05E3D84-FAD8-41CB-89C0-8E2D5125914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631F205-7528-4A27-908E-CA77687E325D}" srcId="{4F4C1B95-68D0-4E63-9A83-DB4C8D304ED1}" destId="{D05E3D84-FAD8-41CB-89C0-8E2D51259147}" srcOrd="3" destOrd="0" parTransId="{5E405A77-EBC6-4212-8FEA-32EFBE831479}" sibTransId="{0ABADC31-7646-456A-B774-1471BB51E19E}"/>
    <dgm:cxn modelId="{962A8725-35F5-4A0A-A543-0BACA0830B91}" type="presOf" srcId="{5D6462C4-B08D-4A4F-804C-07A78A282B53}" destId="{414049F3-BD20-4F38-BAF7-8DDA1E0ABA44}" srcOrd="0" destOrd="0" presId="urn:microsoft.com/office/officeart/2018/2/layout/IconVerticalSolidList"/>
    <dgm:cxn modelId="{5E64632C-5D8D-4979-8476-E1D7C295244C}" type="presOf" srcId="{D0A3430A-3632-46E4-8FE0-C9B2136B14CD}" destId="{8A66828F-53DD-46E1-8263-320AA8DEF5FE}" srcOrd="0" destOrd="0" presId="urn:microsoft.com/office/officeart/2018/2/layout/IconVerticalSolidList"/>
    <dgm:cxn modelId="{88A36D3F-3E19-4922-BF37-256B8581739A}" srcId="{4F4C1B95-68D0-4E63-9A83-DB4C8D304ED1}" destId="{5D6462C4-B08D-4A4F-804C-07A78A282B53}" srcOrd="2" destOrd="0" parTransId="{622E3981-AFEC-467E-AD54-00B6AB99929C}" sibTransId="{921C23DF-54B6-4044-8680-F0102D847017}"/>
    <dgm:cxn modelId="{1C7BCB55-454D-43E0-86CB-43B2826CEBEA}" type="presOf" srcId="{4F4C1B95-68D0-4E63-9A83-DB4C8D304ED1}" destId="{81A419C8-CC9F-450A-885D-B5D5097662BF}" srcOrd="0" destOrd="0" presId="urn:microsoft.com/office/officeart/2018/2/layout/IconVerticalSolidList"/>
    <dgm:cxn modelId="{1EB59296-E91A-4A9D-9701-395856FF535E}" type="presOf" srcId="{D05E3D84-FAD8-41CB-89C0-8E2D51259147}" destId="{1E7A7ACC-1DD2-43F5-9613-58E3A086113E}" srcOrd="0" destOrd="0" presId="urn:microsoft.com/office/officeart/2018/2/layout/IconVerticalSolidList"/>
    <dgm:cxn modelId="{2117249B-5B1F-4550-B580-27D093D6FF55}" srcId="{4F4C1B95-68D0-4E63-9A83-DB4C8D304ED1}" destId="{49E712B9-6938-429D-8436-98540CAE14E2}" srcOrd="0" destOrd="0" parTransId="{A773DAFA-3148-4F89-A9B2-597D804DE8C1}" sibTransId="{3AB51B8E-FBD0-4AFE-9A3F-040A37C9B548}"/>
    <dgm:cxn modelId="{7DC3D5BD-AB60-42D2-ACE8-84A7BB943703}" srcId="{4F4C1B95-68D0-4E63-9A83-DB4C8D304ED1}" destId="{D0A3430A-3632-46E4-8FE0-C9B2136B14CD}" srcOrd="1" destOrd="0" parTransId="{C4266807-ADB8-4599-AFA3-5CDF6E05FC51}" sibTransId="{F5B4A810-0ACE-4BFA-8944-D44685896EA6}"/>
    <dgm:cxn modelId="{B30D6ED8-9302-4BFE-B841-29BCD95DE595}" type="presOf" srcId="{49E712B9-6938-429D-8436-98540CAE14E2}" destId="{7F97AC35-D2B6-4072-8AE3-219A9E1C49DF}" srcOrd="0" destOrd="0" presId="urn:microsoft.com/office/officeart/2018/2/layout/IconVerticalSolidList"/>
    <dgm:cxn modelId="{4C3F9734-60ED-42C0-AF44-58E14861FD09}" type="presParOf" srcId="{81A419C8-CC9F-450A-885D-B5D5097662BF}" destId="{43D0F1BA-EFDB-4D7B-99EB-D390719AA122}" srcOrd="0" destOrd="0" presId="urn:microsoft.com/office/officeart/2018/2/layout/IconVerticalSolidList"/>
    <dgm:cxn modelId="{886A67A2-933D-42F2-9110-4006F266BCE1}" type="presParOf" srcId="{43D0F1BA-EFDB-4D7B-99EB-D390719AA122}" destId="{C688C0FB-8CF3-491E-B643-E177FDC39BD3}" srcOrd="0" destOrd="0" presId="urn:microsoft.com/office/officeart/2018/2/layout/IconVerticalSolidList"/>
    <dgm:cxn modelId="{07D81706-C2E2-4B06-BA32-6088EA1C5087}" type="presParOf" srcId="{43D0F1BA-EFDB-4D7B-99EB-D390719AA122}" destId="{CDBA253D-B2B3-4330-BCC1-1F39422E3BC7}" srcOrd="1" destOrd="0" presId="urn:microsoft.com/office/officeart/2018/2/layout/IconVerticalSolidList"/>
    <dgm:cxn modelId="{9E27DA02-D426-42C4-BE3F-8AE2DC0CF03D}" type="presParOf" srcId="{43D0F1BA-EFDB-4D7B-99EB-D390719AA122}" destId="{3CF45C32-9915-4D55-B310-8AADC3F9B758}" srcOrd="2" destOrd="0" presId="urn:microsoft.com/office/officeart/2018/2/layout/IconVerticalSolidList"/>
    <dgm:cxn modelId="{8305911E-BF64-4992-B71B-31DD23DBAF0C}" type="presParOf" srcId="{43D0F1BA-EFDB-4D7B-99EB-D390719AA122}" destId="{7F97AC35-D2B6-4072-8AE3-219A9E1C49DF}" srcOrd="3" destOrd="0" presId="urn:microsoft.com/office/officeart/2018/2/layout/IconVerticalSolidList"/>
    <dgm:cxn modelId="{B7520049-CEDD-42F9-A27B-27EB271959E5}" type="presParOf" srcId="{81A419C8-CC9F-450A-885D-B5D5097662BF}" destId="{38E0494C-0228-40A0-BCDD-D18988C33A63}" srcOrd="1" destOrd="0" presId="urn:microsoft.com/office/officeart/2018/2/layout/IconVerticalSolidList"/>
    <dgm:cxn modelId="{12CA728E-39B7-452A-B319-CF6C6ED53AAB}" type="presParOf" srcId="{81A419C8-CC9F-450A-885D-B5D5097662BF}" destId="{F42A5002-1323-493A-9469-8F81F65D798B}" srcOrd="2" destOrd="0" presId="urn:microsoft.com/office/officeart/2018/2/layout/IconVerticalSolidList"/>
    <dgm:cxn modelId="{EEE865DD-4B7E-4318-9D95-AE0CE568D5CC}" type="presParOf" srcId="{F42A5002-1323-493A-9469-8F81F65D798B}" destId="{E2D432A0-D5DD-4A4F-BE5A-19D0CA289644}" srcOrd="0" destOrd="0" presId="urn:microsoft.com/office/officeart/2018/2/layout/IconVerticalSolidList"/>
    <dgm:cxn modelId="{874F893C-BE9D-4976-A1EC-A8F6E264EDDD}" type="presParOf" srcId="{F42A5002-1323-493A-9469-8F81F65D798B}" destId="{BA44E234-1BC6-479A-85E2-9DF9FD39C2F7}" srcOrd="1" destOrd="0" presId="urn:microsoft.com/office/officeart/2018/2/layout/IconVerticalSolidList"/>
    <dgm:cxn modelId="{4CA1D3B5-BA5F-412F-8BED-D98C78233C86}" type="presParOf" srcId="{F42A5002-1323-493A-9469-8F81F65D798B}" destId="{C0EB5690-81BC-4217-9D0B-7E270B457FC8}" srcOrd="2" destOrd="0" presId="urn:microsoft.com/office/officeart/2018/2/layout/IconVerticalSolidList"/>
    <dgm:cxn modelId="{65A6DAFF-F089-4DBB-ADEE-254D3247F01E}" type="presParOf" srcId="{F42A5002-1323-493A-9469-8F81F65D798B}" destId="{8A66828F-53DD-46E1-8263-320AA8DEF5FE}" srcOrd="3" destOrd="0" presId="urn:microsoft.com/office/officeart/2018/2/layout/IconVerticalSolidList"/>
    <dgm:cxn modelId="{16211123-0177-471D-B14E-1B17CB78A0F6}" type="presParOf" srcId="{81A419C8-CC9F-450A-885D-B5D5097662BF}" destId="{EF29B359-B645-41DD-A771-3379F5B23EB8}" srcOrd="3" destOrd="0" presId="urn:microsoft.com/office/officeart/2018/2/layout/IconVerticalSolidList"/>
    <dgm:cxn modelId="{A6C81713-E803-4E64-B882-B7FE194AE389}" type="presParOf" srcId="{81A419C8-CC9F-450A-885D-B5D5097662BF}" destId="{544B5A0B-A992-4A50-8CF3-85995A023D87}" srcOrd="4" destOrd="0" presId="urn:microsoft.com/office/officeart/2018/2/layout/IconVerticalSolidList"/>
    <dgm:cxn modelId="{7D9C6E0D-8AA5-4B52-8C84-C91AB4419A27}" type="presParOf" srcId="{544B5A0B-A992-4A50-8CF3-85995A023D87}" destId="{0CDE4C74-5276-405E-937F-48345C5720E6}" srcOrd="0" destOrd="0" presId="urn:microsoft.com/office/officeart/2018/2/layout/IconVerticalSolidList"/>
    <dgm:cxn modelId="{1A272A75-7590-43F7-B7A6-24AB59EE1F6E}" type="presParOf" srcId="{544B5A0B-A992-4A50-8CF3-85995A023D87}" destId="{B0340147-2E28-4F91-8328-95F1A6E972D7}" srcOrd="1" destOrd="0" presId="urn:microsoft.com/office/officeart/2018/2/layout/IconVerticalSolidList"/>
    <dgm:cxn modelId="{B94F5337-720B-4FCF-8C5A-B48D8396122F}" type="presParOf" srcId="{544B5A0B-A992-4A50-8CF3-85995A023D87}" destId="{BFACD8E7-9EF6-405C-A3D9-1F6CC69212A9}" srcOrd="2" destOrd="0" presId="urn:microsoft.com/office/officeart/2018/2/layout/IconVerticalSolidList"/>
    <dgm:cxn modelId="{51CAC7FE-BD97-4456-81DA-759B4367DDEF}" type="presParOf" srcId="{544B5A0B-A992-4A50-8CF3-85995A023D87}" destId="{414049F3-BD20-4F38-BAF7-8DDA1E0ABA44}" srcOrd="3" destOrd="0" presId="urn:microsoft.com/office/officeart/2018/2/layout/IconVerticalSolidList"/>
    <dgm:cxn modelId="{C6F8E36C-DACD-4E76-9B4E-01D291D2F8FA}" type="presParOf" srcId="{81A419C8-CC9F-450A-885D-B5D5097662BF}" destId="{4205C208-3B48-437B-A17E-F7D3DC7BF1E5}" srcOrd="5" destOrd="0" presId="urn:microsoft.com/office/officeart/2018/2/layout/IconVerticalSolidList"/>
    <dgm:cxn modelId="{C0025AA0-58C8-4D78-A7DF-D19943BC9D52}" type="presParOf" srcId="{81A419C8-CC9F-450A-885D-B5D5097662BF}" destId="{56351AEC-9A8C-471A-A96E-ECAAD35F9E1A}" srcOrd="6" destOrd="0" presId="urn:microsoft.com/office/officeart/2018/2/layout/IconVerticalSolidList"/>
    <dgm:cxn modelId="{27D29032-D0BB-4590-8C3B-C43297106E36}" type="presParOf" srcId="{56351AEC-9A8C-471A-A96E-ECAAD35F9E1A}" destId="{B10FA128-86BB-4C2A-B989-2F2F6A42BB62}" srcOrd="0" destOrd="0" presId="urn:microsoft.com/office/officeart/2018/2/layout/IconVerticalSolidList"/>
    <dgm:cxn modelId="{3815990D-EE9F-473A-96A8-7A158F4A4AE3}" type="presParOf" srcId="{56351AEC-9A8C-471A-A96E-ECAAD35F9E1A}" destId="{4CB97577-5958-4BBB-B341-B807B3AAFFE1}" srcOrd="1" destOrd="0" presId="urn:microsoft.com/office/officeart/2018/2/layout/IconVerticalSolidList"/>
    <dgm:cxn modelId="{82C5BBD3-C054-4ED0-9A72-9CEF3EB0E39F}" type="presParOf" srcId="{56351AEC-9A8C-471A-A96E-ECAAD35F9E1A}" destId="{DFAEB9F1-52F3-474D-817E-3279F48C095C}" srcOrd="2" destOrd="0" presId="urn:microsoft.com/office/officeart/2018/2/layout/IconVerticalSolidList"/>
    <dgm:cxn modelId="{3D3C4179-AD4A-491D-951A-DB457AEB8526}" type="presParOf" srcId="{56351AEC-9A8C-471A-A96E-ECAAD35F9E1A}" destId="{1E7A7ACC-1DD2-43F5-9613-58E3A086113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88C0FB-8CF3-491E-B643-E177FDC39BD3}">
      <dsp:nvSpPr>
        <dsp:cNvPr id="0" name=""/>
        <dsp:cNvSpPr/>
      </dsp:nvSpPr>
      <dsp:spPr>
        <a:xfrm>
          <a:off x="0" y="3334"/>
          <a:ext cx="6096000" cy="7096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BA253D-B2B3-4330-BCC1-1F39422E3BC7}">
      <dsp:nvSpPr>
        <dsp:cNvPr id="0" name=""/>
        <dsp:cNvSpPr/>
      </dsp:nvSpPr>
      <dsp:spPr>
        <a:xfrm>
          <a:off x="214657" y="162997"/>
          <a:ext cx="390667" cy="3902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97AC35-D2B6-4072-8AE3-219A9E1C49DF}">
      <dsp:nvSpPr>
        <dsp:cNvPr id="0" name=""/>
        <dsp:cNvSpPr/>
      </dsp:nvSpPr>
      <dsp:spPr>
        <a:xfrm>
          <a:off x="819981" y="3334"/>
          <a:ext cx="5238973" cy="776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141" tIns="82141" rIns="82141" bIns="8214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1. </a:t>
          </a:r>
          <a:r>
            <a:rPr lang="en-US" sz="1400" b="1" kern="1200" dirty="0"/>
            <a:t>Swift Diagnosis</a:t>
          </a:r>
          <a:r>
            <a:rPr lang="en-US" sz="1400" kern="1200" dirty="0"/>
            <a:t>: Our AI-powered system swiftly identifies diseases, enabling prompt action to safeguard your crops.</a:t>
          </a:r>
        </a:p>
      </dsp:txBody>
      <dsp:txXfrm>
        <a:off x="819981" y="3334"/>
        <a:ext cx="5238973" cy="776136"/>
      </dsp:txXfrm>
    </dsp:sp>
    <dsp:sp modelId="{E2D432A0-D5DD-4A4F-BE5A-19D0CA289644}">
      <dsp:nvSpPr>
        <dsp:cNvPr id="0" name=""/>
        <dsp:cNvSpPr/>
      </dsp:nvSpPr>
      <dsp:spPr>
        <a:xfrm>
          <a:off x="0" y="973505"/>
          <a:ext cx="6096000" cy="7096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44E234-1BC6-479A-85E2-9DF9FD39C2F7}">
      <dsp:nvSpPr>
        <dsp:cNvPr id="0" name=""/>
        <dsp:cNvSpPr/>
      </dsp:nvSpPr>
      <dsp:spPr>
        <a:xfrm>
          <a:off x="214657" y="1133168"/>
          <a:ext cx="390667" cy="3902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66828F-53DD-46E1-8263-320AA8DEF5FE}">
      <dsp:nvSpPr>
        <dsp:cNvPr id="0" name=""/>
        <dsp:cNvSpPr/>
      </dsp:nvSpPr>
      <dsp:spPr>
        <a:xfrm>
          <a:off x="819981" y="973505"/>
          <a:ext cx="5238973" cy="776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141" tIns="82141" rIns="82141" bIns="8214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2. </a:t>
          </a:r>
          <a:r>
            <a:rPr lang="en-US" sz="1400" b="1" kern="1200"/>
            <a:t>Unrivaled Accuracy:</a:t>
          </a:r>
          <a:r>
            <a:rPr lang="en-US" sz="1400" kern="1200"/>
            <a:t> Backed by extensive datasets, our model ensures precise detection of plant diseases.</a:t>
          </a:r>
        </a:p>
      </dsp:txBody>
      <dsp:txXfrm>
        <a:off x="819981" y="973505"/>
        <a:ext cx="5238973" cy="776136"/>
      </dsp:txXfrm>
    </dsp:sp>
    <dsp:sp modelId="{0CDE4C74-5276-405E-937F-48345C5720E6}">
      <dsp:nvSpPr>
        <dsp:cNvPr id="0" name=""/>
        <dsp:cNvSpPr/>
      </dsp:nvSpPr>
      <dsp:spPr>
        <a:xfrm>
          <a:off x="0" y="1943676"/>
          <a:ext cx="6096000" cy="7096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340147-2E28-4F91-8328-95F1A6E972D7}">
      <dsp:nvSpPr>
        <dsp:cNvPr id="0" name=""/>
        <dsp:cNvSpPr/>
      </dsp:nvSpPr>
      <dsp:spPr>
        <a:xfrm>
          <a:off x="214657" y="2103339"/>
          <a:ext cx="390667" cy="3902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4049F3-BD20-4F38-BAF7-8DDA1E0ABA44}">
      <dsp:nvSpPr>
        <dsp:cNvPr id="0" name=""/>
        <dsp:cNvSpPr/>
      </dsp:nvSpPr>
      <dsp:spPr>
        <a:xfrm>
          <a:off x="819981" y="1943676"/>
          <a:ext cx="5238973" cy="776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141" tIns="82141" rIns="82141" bIns="8214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3. </a:t>
          </a:r>
          <a:r>
            <a:rPr lang="en-US" sz="1400" b="1" kern="1200"/>
            <a:t>Cost-effective:</a:t>
          </a:r>
          <a:r>
            <a:rPr lang="en-US" sz="1400" kern="1200"/>
            <a:t> Save valuable time and resources with our efficient approach compared to traditional lab testing.</a:t>
          </a:r>
        </a:p>
      </dsp:txBody>
      <dsp:txXfrm>
        <a:off x="819981" y="1943676"/>
        <a:ext cx="5238973" cy="776136"/>
      </dsp:txXfrm>
    </dsp:sp>
    <dsp:sp modelId="{B10FA128-86BB-4C2A-B989-2F2F6A42BB62}">
      <dsp:nvSpPr>
        <dsp:cNvPr id="0" name=""/>
        <dsp:cNvSpPr/>
      </dsp:nvSpPr>
      <dsp:spPr>
        <a:xfrm>
          <a:off x="0" y="2913847"/>
          <a:ext cx="6096000" cy="7096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B97577-5958-4BBB-B341-B807B3AAFFE1}">
      <dsp:nvSpPr>
        <dsp:cNvPr id="0" name=""/>
        <dsp:cNvSpPr/>
      </dsp:nvSpPr>
      <dsp:spPr>
        <a:xfrm>
          <a:off x="214867" y="3073509"/>
          <a:ext cx="390667" cy="39028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7A7ACC-1DD2-43F5-9613-58E3A086113E}">
      <dsp:nvSpPr>
        <dsp:cNvPr id="0" name=""/>
        <dsp:cNvSpPr/>
      </dsp:nvSpPr>
      <dsp:spPr>
        <a:xfrm>
          <a:off x="820401" y="2913847"/>
          <a:ext cx="5198685" cy="776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141" tIns="82141" rIns="82141" bIns="8214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4. </a:t>
          </a:r>
          <a:r>
            <a:rPr lang="en-US" sz="1400" b="1" kern="1200"/>
            <a:t>Empowering Farmers:</a:t>
          </a:r>
          <a:r>
            <a:rPr lang="en-US" sz="1400" kern="1200"/>
            <a:t> We equip farmers with advanced technology, empowering them to make informed decisions and enhance their farm management practices.</a:t>
          </a:r>
        </a:p>
      </dsp:txBody>
      <dsp:txXfrm>
        <a:off x="820401" y="2913847"/>
        <a:ext cx="5198685" cy="7761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DD590-2BF4-EEBF-0160-869005DEB8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77F998-42FA-2E71-8D55-A1B93BB7F4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E69E3-3646-B3D3-85ED-1AA9551D1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A65E9-5EFB-4912-8D80-E9B9FDC9E315}" type="datetimeFigureOut">
              <a:rPr lang="en-IN" smtClean="0"/>
              <a:t>24-05-2024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FE254-2043-7188-523F-4B25AA504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315E7-A7FE-F6F2-1185-46A74C58E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18B17-B6AF-493D-ACD8-37B765366B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184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C07BA-2639-22CD-80C5-8E0133DD1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9065E1-EFBE-B93D-0D7A-51E03A56B6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BC77F-541C-2412-458D-CB2C5CD45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A65E9-5EFB-4912-8D80-E9B9FDC9E315}" type="datetimeFigureOut">
              <a:rPr lang="en-IN" smtClean="0"/>
              <a:t>24-05-2024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DCAEB-7F77-B3BD-BB02-0B4AA5DA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30950-FC37-3F04-3993-DEE917C4E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18B17-B6AF-493D-ACD8-37B765366B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4486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22FE19-4480-E943-B0F7-4D13C0CFC0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7E189F-F53E-9289-5B48-A0E1746C8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2D9844-40AD-4FCC-B495-5F28522FE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A65E9-5EFB-4912-8D80-E9B9FDC9E315}" type="datetimeFigureOut">
              <a:rPr lang="en-IN" smtClean="0"/>
              <a:t>24-05-2024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A081D3-16DB-330E-C4F4-775507FEC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1F7E2-91E5-0C60-851F-EE1F9D86E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18B17-B6AF-493D-ACD8-37B765366B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527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93A25-3D73-9EC1-C9A2-9652C6326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AE68-BB30-A38C-72F8-54C89A655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3C05A-49D1-BC1C-6564-1543F0D25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A65E9-5EFB-4912-8D80-E9B9FDC9E315}" type="datetimeFigureOut">
              <a:rPr lang="en-IN" smtClean="0"/>
              <a:t>24-05-2024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D0BDB-384F-176E-2065-5D41DF2E7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A3414-9C56-3174-41DA-F0D59775C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18B17-B6AF-493D-ACD8-37B765366B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9723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70DEE-A943-21F9-FC4A-88E06795E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E8708-38D4-24FC-766D-E181EAEB7C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6CF39-BA63-59A2-0479-4B1679834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A65E9-5EFB-4912-8D80-E9B9FDC9E315}" type="datetimeFigureOut">
              <a:rPr lang="en-IN" smtClean="0"/>
              <a:t>24-05-2024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B07C5-8C7D-755A-A57C-16CD087C2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ED9AB-6A95-A501-5738-489A1D0F8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18B17-B6AF-493D-ACD8-37B765366B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4370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66D5F-C64B-E8D4-60F9-B27570F7F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9F489-221F-EE6B-6333-403C20846C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4CD52A-0A10-DB91-E85A-B89C142DF7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A27C24-35AA-AA02-8010-214AD0D7B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A65E9-5EFB-4912-8D80-E9B9FDC9E315}" type="datetimeFigureOut">
              <a:rPr lang="en-IN" smtClean="0"/>
              <a:t>24-05-2024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3E07E-52C7-B59A-0101-FCEEEABFA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12A5AD-C6D9-012F-C36A-BB05664FB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18B17-B6AF-493D-ACD8-37B765366B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2795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3F617-1891-9317-FEF8-73D82E5E1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A6AD7-2B92-72E5-B24E-AF474C8F6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E3B4B-A0F3-1FEE-10DF-F221D7523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02D202-A409-C2FE-AB65-DC1C5D0420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67493-2BDC-D4C4-1F63-279BB1A6A0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66A9C1-2573-F8E5-B14D-04A69B9F0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A65E9-5EFB-4912-8D80-E9B9FDC9E315}" type="datetimeFigureOut">
              <a:rPr lang="en-IN" smtClean="0"/>
              <a:t>24-05-2024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656F14-B757-D2EB-4813-DEA332308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82EC0C-3BA9-997A-BD48-8A2DB7680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18B17-B6AF-493D-ACD8-37B765366B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9881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4A3B-6D05-BC6A-B8D1-0F90AD43D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03CAD4-8446-A205-005D-9883F3B04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A65E9-5EFB-4912-8D80-E9B9FDC9E315}" type="datetimeFigureOut">
              <a:rPr lang="en-IN" smtClean="0"/>
              <a:t>24-05-2024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F02227-E417-C4F8-64AE-FF5A82CD3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822DD0-EB94-6FE5-321B-4C524F378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18B17-B6AF-493D-ACD8-37B765366B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6933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83DBBC-0992-C2F7-E513-7B8CB02E8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A65E9-5EFB-4912-8D80-E9B9FDC9E315}" type="datetimeFigureOut">
              <a:rPr lang="en-IN" smtClean="0"/>
              <a:t>24-05-2024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4A653B-98CB-38B7-3E60-265823CE1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7BE58-F193-8C26-9F68-34832F0D6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18B17-B6AF-493D-ACD8-37B765366B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7025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7EB84-58A2-28F3-5A38-B9BAD029C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6076B-ABCA-A688-950F-EF4A0F426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A074E3-3C81-AE22-FE6F-C92321225A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1BF835-558B-AD1A-5B15-DA54D9341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A65E9-5EFB-4912-8D80-E9B9FDC9E315}" type="datetimeFigureOut">
              <a:rPr lang="en-IN" smtClean="0"/>
              <a:t>24-05-2024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C8125B-700B-E09A-3F37-70757022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DDAAC-D81B-F0AE-BDE7-5421725E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18B17-B6AF-493D-ACD8-37B765366B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6147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DC631-1385-79C9-3A68-EE6E41328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8A6D61-66A3-5E63-C144-F7782F71F4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C808B9-B753-C428-E0FE-057F19D708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B7CA8B-1B57-4D2D-86F4-976E4E929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A65E9-5EFB-4912-8D80-E9B9FDC9E315}" type="datetimeFigureOut">
              <a:rPr lang="en-IN" smtClean="0"/>
              <a:t>24-05-2024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EA4653-B43B-498C-46B2-66FCFE8CA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75A1AC-66D5-4399-EF89-527D44CCE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18B17-B6AF-493D-ACD8-37B765366B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4610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8EC55D-0170-CA33-EBA5-B74916D94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EC0F2-C23C-C1DB-7C53-5A00097E3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5E960-4A24-23A9-372C-815A81CFB9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7A65E9-5EFB-4912-8D80-E9B9FDC9E315}" type="datetimeFigureOut">
              <a:rPr lang="en-IN" smtClean="0"/>
              <a:t>24-05-2024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0610A-846B-5005-DD46-285F53D51D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3E3989-8D53-506C-436B-315F3B2B2C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218B17-B6AF-493D-ACD8-37B765366B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7812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ldiariofeminista.info/2020/12/25/agricultoras-indias-luchas-por-visibilizar-su-trabajo-y-sus-derechos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2.png"/><Relationship Id="rId7" Type="http://schemas.openxmlformats.org/officeDocument/2006/relationships/image" Target="../media/image2.png"/><Relationship Id="rId2" Type="http://schemas.openxmlformats.org/officeDocument/2006/relationships/hyperlink" Target="https://github.com/jasneet-arora27/IndiGro-Predict-Prevent-Prosp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uspng.com/github-logo-png-10351.html" TargetMode="External"/><Relationship Id="rId5" Type="http://schemas.openxmlformats.org/officeDocument/2006/relationships/image" Target="../media/image23.png"/><Relationship Id="rId4" Type="http://schemas.openxmlformats.org/officeDocument/2006/relationships/hyperlink" Target="https://torok-web.blogspot.com/2017/10/github-reference.html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scikit-learn.org/" TargetMode="External"/><Relationship Id="rId13" Type="http://schemas.openxmlformats.org/officeDocument/2006/relationships/hyperlink" Target="https://github.com/" TargetMode="External"/><Relationship Id="rId3" Type="http://schemas.openxmlformats.org/officeDocument/2006/relationships/hyperlink" Target="https://www.youtube.com/" TargetMode="External"/><Relationship Id="rId7" Type="http://schemas.openxmlformats.org/officeDocument/2006/relationships/hyperlink" Target="https://seaborn.pydata.org/" TargetMode="External"/><Relationship Id="rId12" Type="http://schemas.openxmlformats.org/officeDocument/2006/relationships/hyperlink" Target="https://streamlit.io/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tplotlib.org/" TargetMode="External"/><Relationship Id="rId11" Type="http://schemas.openxmlformats.org/officeDocument/2006/relationships/hyperlink" Target="https://opencv.org/" TargetMode="External"/><Relationship Id="rId5" Type="http://schemas.openxmlformats.org/officeDocument/2006/relationships/hyperlink" Target="https://pandas.pydata.org/" TargetMode="External"/><Relationship Id="rId15" Type="http://schemas.microsoft.com/office/2007/relationships/hdphoto" Target="../media/hdphoto1.wdp"/><Relationship Id="rId10" Type="http://schemas.openxmlformats.org/officeDocument/2006/relationships/hyperlink" Target="https://keras.io/" TargetMode="External"/><Relationship Id="rId4" Type="http://schemas.openxmlformats.org/officeDocument/2006/relationships/hyperlink" Target="https://www.python.org/" TargetMode="External"/><Relationship Id="rId9" Type="http://schemas.openxmlformats.org/officeDocument/2006/relationships/hyperlink" Target="https://www.tensorflow.org/" TargetMode="External"/><Relationship Id="rId1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hyperlink" Target="https://www.scribd.com/document/518098023/Project-Report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www.researchgate.net/publication/344282301_Leaf_Disease_Detection_Using_Machine_Learn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ickpik.com/bookshelf-old-library-old-books-vintage-study-33869" TargetMode="External"/><Relationship Id="rId5" Type="http://schemas.openxmlformats.org/officeDocument/2006/relationships/image" Target="../media/image25.jpg"/><Relationship Id="rId4" Type="http://schemas.openxmlformats.org/officeDocument/2006/relationships/hyperlink" Target="https://www.kaggle.com/datasets/vipoooool/new-plantdiseases-dataset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tsy.com/listing/517021586/thank-you-phrase-graphics-svg-dxf-eps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hestempedia.com/blog/simple-ai-and-machine-learning-projects-for-students-and-beginners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reenstories.co.in/indias-biggest-challenge-the-future-of-farming-2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www.bakingbusiness.com/articles/47865-planting-survey-shows-less-wheat-more-corn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microsoft.com/office/2007/relationships/hdphoto" Target="../media/hdphoto1.wdp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9A6319-C85C-B40C-FDD7-999E273D99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18" r="-1" b="-1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04E904-7DBB-D8D3-231C-6AB79A2B63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47" y="391015"/>
            <a:ext cx="11767457" cy="3063240"/>
          </a:xfrm>
        </p:spPr>
        <p:txBody>
          <a:bodyPr>
            <a:normAutofit/>
          </a:bodyPr>
          <a:lstStyle/>
          <a:p>
            <a:r>
              <a:rPr lang="en-IN" dirty="0" err="1">
                <a:solidFill>
                  <a:schemeClr val="bg1"/>
                </a:solidFill>
              </a:rPr>
              <a:t>IndiGro</a:t>
            </a:r>
            <a:r>
              <a:rPr lang="en-IN" dirty="0">
                <a:solidFill>
                  <a:schemeClr val="bg1"/>
                </a:solidFill>
              </a:rPr>
              <a:t>: Predict. Prevent. Prosper.</a:t>
            </a:r>
          </a:p>
        </p:txBody>
      </p:sp>
      <p:sp>
        <p:nvSpPr>
          <p:cNvPr id="20" name="sketchy box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127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737BEB-F46D-536D-70B7-C45B61C585B4}"/>
              </a:ext>
            </a:extLst>
          </p:cNvPr>
          <p:cNvSpPr txBox="1"/>
          <p:nvPr/>
        </p:nvSpPr>
        <p:spPr>
          <a:xfrm>
            <a:off x="1159339" y="509784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1">
                    <a:lumMod val="95000"/>
                  </a:schemeClr>
                </a:solidFill>
              </a:rPr>
              <a:t>Supervised By:</a:t>
            </a:r>
          </a:p>
          <a:p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Ms. Shagun Sharma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7E9FFD-4BA7-EFDB-3D09-FB7875AFDC7F}"/>
              </a:ext>
            </a:extLst>
          </p:cNvPr>
          <p:cNvSpPr txBox="1"/>
          <p:nvPr/>
        </p:nvSpPr>
        <p:spPr>
          <a:xfrm>
            <a:off x="8414657" y="4728512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1">
                    <a:lumMod val="95000"/>
                  </a:schemeClr>
                </a:solidFill>
              </a:rPr>
              <a:t>Submitted By : </a:t>
            </a:r>
          </a:p>
          <a:p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Japneet Kaur 2210990433</a:t>
            </a:r>
          </a:p>
          <a:p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Japneet Singh 2210990434</a:t>
            </a:r>
          </a:p>
          <a:p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Jasneet Arora 2210990451</a:t>
            </a:r>
          </a:p>
          <a:p>
            <a:endParaRPr lang="en-IN" dirty="0">
              <a:solidFill>
                <a:schemeClr val="bg1">
                  <a:lumMod val="95000"/>
                </a:schemeClr>
              </a:solidFill>
            </a:endParaRPr>
          </a:p>
          <a:p>
            <a:endParaRPr lang="en-IN" dirty="0">
              <a:solidFill>
                <a:schemeClr val="bg1">
                  <a:lumMod val="95000"/>
                </a:schemeClr>
              </a:solidFill>
            </a:endParaRPr>
          </a:p>
          <a:p>
            <a:endParaRPr lang="en-IN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 descr="Chitkara University,Punjab Admission 2023-24 - UniversityNIC">
            <a:extLst>
              <a:ext uri="{FF2B5EF4-FFF2-40B4-BE49-F238E27FC236}">
                <a16:creationId xmlns:a16="http://schemas.microsoft.com/office/drawing/2014/main" id="{D617058F-FD92-F980-2383-280DC06B5C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353800" y="31015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66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33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492A79-C404-C605-063F-ACBB5547B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Dashboard Snapshots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6F9D186-4034-8D67-4A66-BCEA56715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350" y="4294"/>
            <a:ext cx="6528155" cy="6853706"/>
          </a:xfrm>
          <a:prstGeom prst="rect">
            <a:avLst/>
          </a:prstGeom>
        </p:spPr>
      </p:pic>
      <p:pic>
        <p:nvPicPr>
          <p:cNvPr id="4" name="Picture 3" descr="Chitkara University,Punjab Admission 2023-24 - UniversityNIC">
            <a:extLst>
              <a:ext uri="{FF2B5EF4-FFF2-40B4-BE49-F238E27FC236}">
                <a16:creationId xmlns:a16="http://schemas.microsoft.com/office/drawing/2014/main" id="{20437B4C-4E84-0C85-7A1D-72F4784984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353800" y="31015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777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F4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492A79-C404-C605-063F-ACBB5547B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Dashboard Snapshots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CBE750B9-2443-8214-4CC0-B8C40CDF4D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411" y="827314"/>
            <a:ext cx="8651589" cy="4974663"/>
          </a:xfrm>
          <a:prstGeom prst="rect">
            <a:avLst/>
          </a:prstGeom>
        </p:spPr>
      </p:pic>
      <p:pic>
        <p:nvPicPr>
          <p:cNvPr id="3" name="Picture 2" descr="Chitkara University,Punjab Admission 2023-24 - UniversityNIC">
            <a:extLst>
              <a:ext uri="{FF2B5EF4-FFF2-40B4-BE49-F238E27FC236}">
                <a16:creationId xmlns:a16="http://schemas.microsoft.com/office/drawing/2014/main" id="{282F32DB-5C8E-8E83-DBE8-47BBE0AD84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353800" y="31015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723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492A79-C404-C605-063F-ACBB5547B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Dashboard Snapshots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51A24C2-C310-097F-05A5-14F29B622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429" y="0"/>
            <a:ext cx="5264295" cy="6836749"/>
          </a:xfrm>
          <a:prstGeom prst="rect">
            <a:avLst/>
          </a:prstGeom>
        </p:spPr>
      </p:pic>
      <p:pic>
        <p:nvPicPr>
          <p:cNvPr id="3" name="Picture 2" descr="Chitkara University,Punjab Admission 2023-24 - UniversityNIC">
            <a:extLst>
              <a:ext uri="{FF2B5EF4-FFF2-40B4-BE49-F238E27FC236}">
                <a16:creationId xmlns:a16="http://schemas.microsoft.com/office/drawing/2014/main" id="{0CE6B31F-899A-9383-7B1A-4BA932A4AD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353800" y="31015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573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A18CE-16EB-4A3D-485E-C08F1FE69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en-IN" sz="4000"/>
              <a:t>Explore Our Project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A2B4391-99B1-BC7A-8EA3-6391BEF00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sz="2000"/>
              <a:t>GitHub Link:</a:t>
            </a:r>
          </a:p>
          <a:p>
            <a:pPr marL="0" indent="0">
              <a:buNone/>
            </a:pPr>
            <a:r>
              <a:rPr lang="en-IN" sz="2000">
                <a:hlinkClick r:id="rId2"/>
              </a:rPr>
              <a:t>jasneet-arora27/IndiGro-Predict-Prevent-Prosper (github.com)</a:t>
            </a:r>
            <a:endParaRPr lang="en-IN" sz="200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logo with a cat head&#10;&#10;Description automatically generated">
            <a:extLst>
              <a:ext uri="{FF2B5EF4-FFF2-40B4-BE49-F238E27FC236}">
                <a16:creationId xmlns:a16="http://schemas.microsoft.com/office/drawing/2014/main" id="{DDA51A62-D410-9BC3-78C9-10212852B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83423" y="741912"/>
            <a:ext cx="4397433" cy="2198716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artoon of a cat&#10;&#10;Description automatically generated">
            <a:extLst>
              <a:ext uri="{FF2B5EF4-FFF2-40B4-BE49-F238E27FC236}">
                <a16:creationId xmlns:a16="http://schemas.microsoft.com/office/drawing/2014/main" id="{565C2315-7E98-05FF-F973-09921721D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768441" y="3707894"/>
            <a:ext cx="3025532" cy="2518756"/>
          </a:xfrm>
          <a:prstGeom prst="rect">
            <a:avLst/>
          </a:prstGeom>
        </p:spPr>
      </p:pic>
      <p:pic>
        <p:nvPicPr>
          <p:cNvPr id="3" name="Picture 2" descr="Chitkara University,Punjab Admission 2023-24 - UniversityNIC">
            <a:extLst>
              <a:ext uri="{FF2B5EF4-FFF2-40B4-BE49-F238E27FC236}">
                <a16:creationId xmlns:a16="http://schemas.microsoft.com/office/drawing/2014/main" id="{6E7A8E41-9C01-C5A3-966C-95CD2BD5FB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353800" y="31015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557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bstract blurred public library with bookshelves">
            <a:extLst>
              <a:ext uri="{FF2B5EF4-FFF2-40B4-BE49-F238E27FC236}">
                <a16:creationId xmlns:a16="http://schemas.microsoft.com/office/drawing/2014/main" id="{774A856F-B471-9D97-179F-758551536F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FF4453-FCAC-22C7-A16B-2BE473247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5960" y="11575"/>
            <a:ext cx="3822189" cy="1899912"/>
          </a:xfrm>
        </p:spPr>
        <p:txBody>
          <a:bodyPr>
            <a:normAutofit/>
          </a:bodyPr>
          <a:lstStyle/>
          <a:p>
            <a:r>
              <a:rPr lang="en-IN" sz="4000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A0D7F-E553-BE9D-E391-C9495B4E2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5229" y="1693972"/>
            <a:ext cx="5774217" cy="45653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000" b="1" i="0" u="none" strike="noStrike" baseline="0" dirty="0">
                <a:latin typeface="Aptos (Body)"/>
              </a:rPr>
              <a:t>      Websites</a:t>
            </a:r>
          </a:p>
          <a:p>
            <a:pPr marL="0" indent="0">
              <a:buNone/>
            </a:pPr>
            <a:endParaRPr lang="en-IN" sz="2000" b="1" i="0" u="none" strike="noStrike" baseline="0" dirty="0">
              <a:latin typeface="Aptos (Body)"/>
            </a:endParaRPr>
          </a:p>
          <a:p>
            <a:pPr lvl="1">
              <a:buFont typeface="Symbol" panose="05050102010706020507" pitchFamily="18" charset="2"/>
              <a:buChar char="·"/>
            </a:pPr>
            <a:r>
              <a:rPr lang="pt-BR" b="0" i="0" u="none" strike="noStrike" baseline="0" dirty="0">
                <a:latin typeface="Aptos (Body)"/>
              </a:rPr>
              <a:t>YouTube: </a:t>
            </a:r>
            <a:r>
              <a:rPr lang="pt-BR" b="0" i="0" u="none" strike="noStrike" baseline="0" dirty="0">
                <a:latin typeface="Aptos (Body)"/>
                <a:hlinkClick r:id="rId3"/>
              </a:rPr>
              <a:t>https://www.youtube.com/</a:t>
            </a:r>
            <a:endParaRPr lang="pt-BR" b="0" i="0" u="none" strike="noStrike" baseline="0" dirty="0">
              <a:latin typeface="Aptos (Body)"/>
            </a:endParaRPr>
          </a:p>
          <a:p>
            <a:pPr lvl="1">
              <a:buFont typeface="Symbol" panose="05050102010706020507" pitchFamily="18" charset="2"/>
              <a:buChar char="·"/>
            </a:pPr>
            <a:r>
              <a:rPr lang="en-IN" sz="2000" b="0" i="0" u="none" strike="noStrike" baseline="0" dirty="0">
                <a:latin typeface="Aptos (Body)"/>
              </a:rPr>
              <a:t>Python Docs: </a:t>
            </a:r>
            <a:r>
              <a:rPr lang="en-IN" sz="2000" b="0" i="0" u="none" strike="noStrike" baseline="0" dirty="0">
                <a:latin typeface="Aptos (Body)"/>
                <a:hlinkClick r:id="rId4"/>
              </a:rPr>
              <a:t>https://www.python.org/</a:t>
            </a:r>
            <a:endParaRPr lang="en-IN" sz="2000" b="0" i="0" u="none" strike="noStrike" baseline="0" dirty="0">
              <a:latin typeface="Aptos (Body)"/>
            </a:endParaRPr>
          </a:p>
          <a:p>
            <a:pPr lvl="1">
              <a:buFont typeface="Symbol" panose="05050102010706020507" pitchFamily="18" charset="2"/>
              <a:buChar char="·"/>
            </a:pPr>
            <a:r>
              <a:rPr lang="pt-BR" sz="2000" b="0" i="0" u="none" strike="noStrike" baseline="0" dirty="0">
                <a:latin typeface="Aptos (Body)"/>
              </a:rPr>
              <a:t>Pandas Docs: </a:t>
            </a:r>
            <a:r>
              <a:rPr lang="pt-BR" sz="2000" b="0" i="0" u="none" strike="noStrike" baseline="0" dirty="0">
                <a:latin typeface="Aptos (Body)"/>
                <a:hlinkClick r:id="rId5"/>
              </a:rPr>
              <a:t>https://pandas.pydata.org/</a:t>
            </a:r>
            <a:endParaRPr lang="pt-BR" sz="2000" b="0" i="0" u="none" strike="noStrike" baseline="0" dirty="0">
              <a:latin typeface="Aptos (Body)"/>
            </a:endParaRPr>
          </a:p>
          <a:p>
            <a:pPr lvl="1">
              <a:buFont typeface="Symbol" panose="05050102010706020507" pitchFamily="18" charset="2"/>
              <a:buChar char="·"/>
            </a:pPr>
            <a:r>
              <a:rPr lang="en-IN" sz="2000" b="0" i="0" u="none" strike="noStrike" baseline="0" dirty="0">
                <a:latin typeface="Aptos (Body)"/>
              </a:rPr>
              <a:t>Matplotlib Docs: </a:t>
            </a:r>
            <a:r>
              <a:rPr lang="en-IN" sz="2000" b="0" i="0" u="none" strike="noStrike" baseline="0" dirty="0">
                <a:latin typeface="Aptos (Body)"/>
                <a:hlinkClick r:id="rId6"/>
              </a:rPr>
              <a:t>https://matplotlib.org/</a:t>
            </a:r>
            <a:endParaRPr lang="en-IN" sz="2000" b="0" i="0" u="none" strike="noStrike" baseline="0" dirty="0">
              <a:latin typeface="Aptos (Body)"/>
            </a:endParaRPr>
          </a:p>
          <a:p>
            <a:pPr lvl="1">
              <a:buFont typeface="Symbol" panose="05050102010706020507" pitchFamily="18" charset="2"/>
              <a:buChar char="·"/>
            </a:pPr>
            <a:r>
              <a:rPr lang="en-US" sz="2000" b="0" i="0" u="none" strike="noStrike" baseline="0" dirty="0">
                <a:latin typeface="Aptos (Body)"/>
              </a:rPr>
              <a:t>Seaborn Docs: </a:t>
            </a:r>
            <a:r>
              <a:rPr lang="en-US" sz="2000" b="0" i="0" u="none" strike="noStrike" baseline="0" dirty="0">
                <a:latin typeface="Aptos (Body)"/>
                <a:hlinkClick r:id="rId7"/>
              </a:rPr>
              <a:t>https://seaborn.pydata.org/</a:t>
            </a:r>
            <a:endParaRPr lang="en-US" sz="2000" b="0" i="0" u="none" strike="noStrike" baseline="0" dirty="0">
              <a:latin typeface="Aptos (Body)"/>
            </a:endParaRPr>
          </a:p>
          <a:p>
            <a:pPr lvl="1">
              <a:buFont typeface="Symbol" panose="05050102010706020507" pitchFamily="18" charset="2"/>
              <a:buChar char="·"/>
            </a:pPr>
            <a:r>
              <a:rPr lang="en-US" sz="2000" b="0" i="0" u="none" strike="noStrike" baseline="0" dirty="0">
                <a:latin typeface="Aptos (Body)"/>
              </a:rPr>
              <a:t>Scikit-Learn Docs: </a:t>
            </a:r>
            <a:r>
              <a:rPr lang="en-US" sz="2000" b="0" i="0" u="none" strike="noStrike" baseline="0" dirty="0">
                <a:latin typeface="Aptos (Body)"/>
                <a:hlinkClick r:id="rId8"/>
              </a:rPr>
              <a:t>https://scikit-learn.org/</a:t>
            </a:r>
            <a:endParaRPr lang="en-US" sz="2000" b="0" i="0" u="none" strike="noStrike" baseline="0" dirty="0">
              <a:latin typeface="Aptos (Body)"/>
            </a:endParaRPr>
          </a:p>
          <a:p>
            <a:pPr lvl="1">
              <a:buFont typeface="Symbol" panose="05050102010706020507" pitchFamily="18" charset="2"/>
              <a:buChar char="·"/>
            </a:pPr>
            <a:r>
              <a:rPr lang="en-US" sz="2000" b="0" i="0" u="none" strike="noStrike" baseline="0" dirty="0">
                <a:latin typeface="Aptos (Body)"/>
              </a:rPr>
              <a:t>TensorFlow Docs: </a:t>
            </a:r>
            <a:r>
              <a:rPr lang="en-US" sz="2000" b="0" i="0" u="none" strike="noStrike" baseline="0" dirty="0">
                <a:latin typeface="Aptos (Body)"/>
                <a:hlinkClick r:id="rId9"/>
              </a:rPr>
              <a:t>https://www.tensorflow.org/</a:t>
            </a:r>
            <a:endParaRPr lang="en-US" sz="2000" b="0" i="0" u="none" strike="noStrike" baseline="0" dirty="0">
              <a:latin typeface="Aptos (Body)"/>
            </a:endParaRPr>
          </a:p>
          <a:p>
            <a:pPr lvl="1">
              <a:buFont typeface="Symbol" panose="05050102010706020507" pitchFamily="18" charset="2"/>
              <a:buChar char="·"/>
            </a:pPr>
            <a:r>
              <a:rPr lang="sv-SE" sz="2000" b="0" i="0" u="none" strike="noStrike" baseline="0" dirty="0">
                <a:latin typeface="Aptos (Body)"/>
              </a:rPr>
              <a:t>Keras Docs: </a:t>
            </a:r>
            <a:r>
              <a:rPr lang="sv-SE" sz="2000" b="0" i="0" u="none" strike="noStrike" baseline="0" dirty="0">
                <a:latin typeface="Aptos (Body)"/>
                <a:hlinkClick r:id="rId10"/>
              </a:rPr>
              <a:t>https://keras.io/</a:t>
            </a:r>
            <a:endParaRPr lang="sv-SE" sz="2000" b="0" i="0" u="none" strike="noStrike" baseline="0" dirty="0">
              <a:latin typeface="Aptos (Body)"/>
            </a:endParaRPr>
          </a:p>
          <a:p>
            <a:pPr lvl="1">
              <a:buFont typeface="Symbol" panose="05050102010706020507" pitchFamily="18" charset="2"/>
              <a:buChar char="·"/>
            </a:pPr>
            <a:r>
              <a:rPr lang="en-IN" sz="2000" b="0" i="0" u="none" strike="noStrike" baseline="0" dirty="0">
                <a:latin typeface="Aptos (Body)"/>
              </a:rPr>
              <a:t>OpenCV Docs: </a:t>
            </a:r>
            <a:r>
              <a:rPr lang="en-IN" sz="2000" b="0" i="0" u="none" strike="noStrike" baseline="0" dirty="0">
                <a:latin typeface="Aptos (Body)"/>
                <a:hlinkClick r:id="rId11"/>
              </a:rPr>
              <a:t>https://opencv.org/</a:t>
            </a:r>
            <a:endParaRPr lang="en-IN" sz="2000" b="0" i="0" u="none" strike="noStrike" baseline="0" dirty="0">
              <a:latin typeface="Aptos (Body)"/>
            </a:endParaRPr>
          </a:p>
          <a:p>
            <a:pPr lvl="1">
              <a:buFont typeface="Symbol" panose="05050102010706020507" pitchFamily="18" charset="2"/>
              <a:buChar char="·"/>
            </a:pPr>
            <a:r>
              <a:rPr lang="en-IN" sz="2000" b="0" i="0" u="none" strike="noStrike" baseline="0" dirty="0" err="1">
                <a:latin typeface="Aptos (Body)"/>
              </a:rPr>
              <a:t>Streamlit</a:t>
            </a:r>
            <a:r>
              <a:rPr lang="en-IN" sz="2000" b="0" i="0" u="none" strike="noStrike" baseline="0" dirty="0">
                <a:latin typeface="Aptos (Body)"/>
              </a:rPr>
              <a:t> Docs: </a:t>
            </a:r>
            <a:r>
              <a:rPr lang="en-IN" sz="2000" b="0" i="0" u="none" strike="noStrike" baseline="0" dirty="0">
                <a:latin typeface="Aptos (Body)"/>
                <a:hlinkClick r:id="rId12"/>
              </a:rPr>
              <a:t>https://streamlit.io/</a:t>
            </a:r>
            <a:endParaRPr lang="en-IN" sz="2000" b="0" i="0" u="none" strike="noStrike" baseline="0" dirty="0">
              <a:latin typeface="Aptos (Body)"/>
            </a:endParaRPr>
          </a:p>
          <a:p>
            <a:pPr lvl="1">
              <a:buFont typeface="Symbol" panose="05050102010706020507" pitchFamily="18" charset="2"/>
              <a:buChar char="·"/>
            </a:pPr>
            <a:r>
              <a:rPr lang="en-IN" sz="2000" b="0" i="0" u="none" strike="noStrike" baseline="0" dirty="0">
                <a:latin typeface="Aptos (Body)"/>
              </a:rPr>
              <a:t>GitHub: </a:t>
            </a:r>
            <a:r>
              <a:rPr lang="en-IN" sz="2000" b="0" i="0" u="none" strike="noStrike" baseline="0" dirty="0">
                <a:latin typeface="Aptos (Body)"/>
                <a:hlinkClick r:id="rId13"/>
              </a:rPr>
              <a:t>https://github.com/</a:t>
            </a:r>
            <a:endParaRPr lang="en-IN" sz="2000" b="0" i="0" u="none" strike="noStrike" baseline="0" dirty="0">
              <a:latin typeface="Aptos (Body)"/>
            </a:endParaRPr>
          </a:p>
        </p:txBody>
      </p:sp>
      <p:pic>
        <p:nvPicPr>
          <p:cNvPr id="5" name="Picture 4" descr="Chitkara University,Punjab Admission 2023-24 - UniversityNIC">
            <a:extLst>
              <a:ext uri="{FF2B5EF4-FFF2-40B4-BE49-F238E27FC236}">
                <a16:creationId xmlns:a16="http://schemas.microsoft.com/office/drawing/2014/main" id="{DC2836C8-05F1-7CD3-DB2B-B3FF1AF9AE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353800" y="31015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955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9192C51-B764-4A9B-9587-5EF8B628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3DC54-77EA-BB1E-70C9-907F98812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39" y="0"/>
            <a:ext cx="5181510" cy="1671569"/>
          </a:xfrm>
        </p:spPr>
        <p:txBody>
          <a:bodyPr>
            <a:normAutofit/>
          </a:bodyPr>
          <a:lstStyle/>
          <a:p>
            <a:r>
              <a:rPr lang="en-IN" sz="4000" dirty="0"/>
              <a:t>Some more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5C232-D121-33AF-8F40-9CBFC7B48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060" y="1417309"/>
            <a:ext cx="5768786" cy="517819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i="0" u="none" strike="noStrike" baseline="0" dirty="0">
                <a:latin typeface="Aptos (Body)"/>
              </a:rPr>
              <a:t>Research Papers</a:t>
            </a:r>
          </a:p>
          <a:p>
            <a:pPr marL="0" indent="0">
              <a:buNone/>
            </a:pPr>
            <a:endParaRPr lang="en-IN" sz="1800" b="1" i="0" u="none" strike="noStrike" baseline="0" dirty="0">
              <a:latin typeface="Aptos (Body)"/>
            </a:endParaRPr>
          </a:p>
          <a:p>
            <a:r>
              <a:rPr lang="en-US" sz="1800" i="0" u="none" strike="noStrike" baseline="0" dirty="0">
                <a:latin typeface="Aptos (Body)"/>
              </a:rPr>
              <a:t>Leaf Disease Detection Using Machine Learning:</a:t>
            </a:r>
          </a:p>
          <a:p>
            <a:pPr marL="0" indent="0">
              <a:buNone/>
            </a:pPr>
            <a:r>
              <a:rPr lang="en-IN" sz="1800" b="0" i="0" u="none" strike="noStrike" baseline="0" dirty="0">
                <a:latin typeface="Aptos (Body)"/>
                <a:hlinkClick r:id="rId2"/>
              </a:rPr>
              <a:t>https://www.researchgate.net/publication/344282301_Leaf_Disease_Detection_Using_Machine_Learning</a:t>
            </a:r>
            <a:endParaRPr lang="en-IN" sz="1800" b="0" i="0" u="none" strike="noStrike" baseline="0" dirty="0">
              <a:latin typeface="Aptos (Body)"/>
            </a:endParaRPr>
          </a:p>
          <a:p>
            <a:endParaRPr lang="en-IN" sz="1800" b="0" i="0" u="none" strike="noStrike" baseline="0" dirty="0">
              <a:latin typeface="Aptos (Body)"/>
            </a:endParaRPr>
          </a:p>
          <a:p>
            <a:r>
              <a:rPr lang="en-US" sz="1800" i="0" u="none" strike="noStrike" baseline="0" dirty="0">
                <a:latin typeface="Aptos (Body)"/>
              </a:rPr>
              <a:t>Plant Disease Detection Using ML:</a:t>
            </a:r>
          </a:p>
          <a:p>
            <a:pPr marL="0" indent="0">
              <a:buNone/>
            </a:pPr>
            <a:r>
              <a:rPr lang="en-IN" sz="1800" b="0" i="0" u="none" strike="noStrike" baseline="0" dirty="0">
                <a:latin typeface="Aptos (Body)"/>
                <a:hlinkClick r:id="rId3"/>
              </a:rPr>
              <a:t>https://www.scribd.com/document/518098023/Project-Report</a:t>
            </a:r>
            <a:endParaRPr lang="en-IN" sz="1800" b="0" i="0" u="none" strike="noStrike" baseline="0" dirty="0">
              <a:latin typeface="Aptos (Body)"/>
            </a:endParaRPr>
          </a:p>
          <a:p>
            <a:pPr marL="0" indent="0">
              <a:buNone/>
            </a:pPr>
            <a:endParaRPr lang="en-IN" sz="1800" b="0" i="0" u="none" strike="noStrike" baseline="0" dirty="0">
              <a:latin typeface="Aptos (Body)"/>
            </a:endParaRPr>
          </a:p>
          <a:p>
            <a:pPr marL="0" indent="0">
              <a:buNone/>
            </a:pPr>
            <a:r>
              <a:rPr lang="en-IN" sz="2400" b="1" dirty="0">
                <a:latin typeface="Aptos (Body)"/>
              </a:rPr>
              <a:t>Dataset</a:t>
            </a:r>
          </a:p>
          <a:p>
            <a:pPr marL="0" indent="0">
              <a:buNone/>
            </a:pPr>
            <a:endParaRPr lang="en-IN" sz="1800" b="1" i="0" u="none" strike="noStrike" baseline="0" dirty="0">
              <a:latin typeface="Aptos (Body)"/>
            </a:endParaRPr>
          </a:p>
          <a:p>
            <a:pPr marL="0" indent="0">
              <a:buNone/>
            </a:pPr>
            <a:r>
              <a:rPr lang="en-US" sz="1800" i="0" u="none" strike="noStrike" baseline="0" dirty="0">
                <a:latin typeface="Aptos (Body)"/>
              </a:rPr>
              <a:t>New Plant Diseases Dataset: </a:t>
            </a:r>
            <a:r>
              <a:rPr lang="en-US" sz="1800" b="0" i="0" u="none" strike="noStrike" baseline="0" dirty="0">
                <a:latin typeface="Aptos (Body)"/>
                <a:hlinkClick r:id="rId4"/>
              </a:rPr>
              <a:t>https://www.kaggle.com/datasets/vipoooool/new-plantdiseases-</a:t>
            </a:r>
            <a:r>
              <a:rPr lang="en-IN" sz="1800" b="0" i="0" u="none" strike="noStrike" baseline="0" dirty="0">
                <a:latin typeface="Aptos (Body)"/>
                <a:hlinkClick r:id="rId4"/>
              </a:rPr>
              <a:t>dataset</a:t>
            </a:r>
            <a:endParaRPr lang="en-IN" sz="1800" b="0" i="0" u="none" strike="noStrike" baseline="0" dirty="0">
              <a:latin typeface="Aptos (Body)"/>
            </a:endParaRPr>
          </a:p>
        </p:txBody>
      </p:sp>
      <p:pic>
        <p:nvPicPr>
          <p:cNvPr id="8" name="Picture 7" descr="A row of old books&#10;&#10;Description automatically generated">
            <a:extLst>
              <a:ext uri="{FF2B5EF4-FFF2-40B4-BE49-F238E27FC236}">
                <a16:creationId xmlns:a16="http://schemas.microsoft.com/office/drawing/2014/main" id="{980B20FD-CC86-1381-3073-95459DE04E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21580" r="19992" b="-1"/>
          <a:stretch/>
        </p:blipFill>
        <p:spPr>
          <a:xfrm>
            <a:off x="6189155" y="10"/>
            <a:ext cx="6002844" cy="6857990"/>
          </a:xfrm>
          <a:prstGeom prst="rect">
            <a:avLst/>
          </a:prstGeom>
          <a:effectLst/>
        </p:spPr>
      </p:pic>
      <p:pic>
        <p:nvPicPr>
          <p:cNvPr id="5" name="Picture 4" descr="Chitkara University,Punjab Admission 2023-24 - UniversityNIC">
            <a:extLst>
              <a:ext uri="{FF2B5EF4-FFF2-40B4-BE49-F238E27FC236}">
                <a16:creationId xmlns:a16="http://schemas.microsoft.com/office/drawing/2014/main" id="{2316C108-99D3-3677-8957-1F016AC84D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353800" y="31015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539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A815F2C-4E80-4019-8E59-FAD3F7F84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009304" cy="6858000"/>
          </a:xfrm>
          <a:custGeom>
            <a:avLst/>
            <a:gdLst>
              <a:gd name="connsiteX0" fmla="*/ 8239723 w 12009304"/>
              <a:gd name="connsiteY0" fmla="*/ 5083103 h 6858000"/>
              <a:gd name="connsiteX1" fmla="*/ 9505105 w 12009304"/>
              <a:gd name="connsiteY1" fmla="*/ 5083103 h 6858000"/>
              <a:gd name="connsiteX2" fmla="*/ 9564676 w 12009304"/>
              <a:gd name="connsiteY2" fmla="*/ 5091016 h 6858000"/>
              <a:gd name="connsiteX3" fmla="*/ 9605648 w 12009304"/>
              <a:gd name="connsiteY3" fmla="*/ 5108194 h 6858000"/>
              <a:gd name="connsiteX4" fmla="*/ 9580608 w 12009304"/>
              <a:gd name="connsiteY4" fmla="*/ 5151499 h 6858000"/>
              <a:gd name="connsiteX5" fmla="*/ 8693486 w 12009304"/>
              <a:gd name="connsiteY5" fmla="*/ 6685800 h 6858000"/>
              <a:gd name="connsiteX6" fmla="*/ 8595419 w 12009304"/>
              <a:gd name="connsiteY6" fmla="*/ 6814017 h 6858000"/>
              <a:gd name="connsiteX7" fmla="*/ 8545620 w 12009304"/>
              <a:gd name="connsiteY7" fmla="*/ 6858000 h 6858000"/>
              <a:gd name="connsiteX8" fmla="*/ 7612173 w 12009304"/>
              <a:gd name="connsiteY8" fmla="*/ 6858000 h 6858000"/>
              <a:gd name="connsiteX9" fmla="*/ 7591825 w 12009304"/>
              <a:gd name="connsiteY9" fmla="*/ 6822959 h 6858000"/>
              <a:gd name="connsiteX10" fmla="*/ 7411622 w 12009304"/>
              <a:gd name="connsiteY10" fmla="*/ 6512633 h 6858000"/>
              <a:gd name="connsiteX11" fmla="*/ 7411622 w 12009304"/>
              <a:gd name="connsiteY11" fmla="*/ 6289354 h 6858000"/>
              <a:gd name="connsiteX12" fmla="*/ 8045680 w 12009304"/>
              <a:gd name="connsiteY12" fmla="*/ 5197465 h 6858000"/>
              <a:gd name="connsiteX13" fmla="*/ 8239723 w 12009304"/>
              <a:gd name="connsiteY13" fmla="*/ 5083103 h 6858000"/>
              <a:gd name="connsiteX14" fmla="*/ 10622296 w 12009304"/>
              <a:gd name="connsiteY14" fmla="*/ 1326563 h 6858000"/>
              <a:gd name="connsiteX15" fmla="*/ 11448522 w 12009304"/>
              <a:gd name="connsiteY15" fmla="*/ 1326563 h 6858000"/>
              <a:gd name="connsiteX16" fmla="*/ 11577006 w 12009304"/>
              <a:gd name="connsiteY16" fmla="*/ 1401233 h 6858000"/>
              <a:gd name="connsiteX17" fmla="*/ 11989228 w 12009304"/>
              <a:gd name="connsiteY17" fmla="*/ 2114179 h 6858000"/>
              <a:gd name="connsiteX18" fmla="*/ 11989228 w 12009304"/>
              <a:gd name="connsiteY18" fmla="*/ 2259969 h 6858000"/>
              <a:gd name="connsiteX19" fmla="*/ 11577006 w 12009304"/>
              <a:gd name="connsiteY19" fmla="*/ 2972914 h 6858000"/>
              <a:gd name="connsiteX20" fmla="*/ 11448522 w 12009304"/>
              <a:gd name="connsiteY20" fmla="*/ 3047587 h 6858000"/>
              <a:gd name="connsiteX21" fmla="*/ 10622296 w 12009304"/>
              <a:gd name="connsiteY21" fmla="*/ 3047587 h 6858000"/>
              <a:gd name="connsiteX22" fmla="*/ 10495594 w 12009304"/>
              <a:gd name="connsiteY22" fmla="*/ 2972914 h 6858000"/>
              <a:gd name="connsiteX23" fmla="*/ 10081589 w 12009304"/>
              <a:gd name="connsiteY23" fmla="*/ 2259969 h 6858000"/>
              <a:gd name="connsiteX24" fmla="*/ 10081589 w 12009304"/>
              <a:gd name="connsiteY24" fmla="*/ 2114179 h 6858000"/>
              <a:gd name="connsiteX25" fmla="*/ 10495594 w 12009304"/>
              <a:gd name="connsiteY25" fmla="*/ 1401233 h 6858000"/>
              <a:gd name="connsiteX26" fmla="*/ 10622296 w 12009304"/>
              <a:gd name="connsiteY26" fmla="*/ 1326563 h 6858000"/>
              <a:gd name="connsiteX27" fmla="*/ 0 w 12009304"/>
              <a:gd name="connsiteY27" fmla="*/ 0 h 6858000"/>
              <a:gd name="connsiteX28" fmla="*/ 4457990 w 12009304"/>
              <a:gd name="connsiteY28" fmla="*/ 0 h 6858000"/>
              <a:gd name="connsiteX29" fmla="*/ 5902610 w 12009304"/>
              <a:gd name="connsiteY29" fmla="*/ 0 h 6858000"/>
              <a:gd name="connsiteX30" fmla="*/ 8476869 w 12009304"/>
              <a:gd name="connsiteY30" fmla="*/ 0 h 6858000"/>
              <a:gd name="connsiteX31" fmla="*/ 8535933 w 12009304"/>
              <a:gd name="connsiteY31" fmla="*/ 39849 h 6858000"/>
              <a:gd name="connsiteX32" fmla="*/ 8693486 w 12009304"/>
              <a:gd name="connsiteY32" fmla="*/ 220603 h 6858000"/>
              <a:gd name="connsiteX33" fmla="*/ 10389180 w 12009304"/>
              <a:gd name="connsiteY33" fmla="*/ 3153347 h 6858000"/>
              <a:gd name="connsiteX34" fmla="*/ 10389180 w 12009304"/>
              <a:gd name="connsiteY34" fmla="*/ 3753061 h 6858000"/>
              <a:gd name="connsiteX35" fmla="*/ 9759557 w 12009304"/>
              <a:gd name="connsiteY35" fmla="*/ 4842009 h 6858000"/>
              <a:gd name="connsiteX36" fmla="*/ 9706493 w 12009304"/>
              <a:gd name="connsiteY36" fmla="*/ 4933778 h 6858000"/>
              <a:gd name="connsiteX37" fmla="*/ 9708360 w 12009304"/>
              <a:gd name="connsiteY37" fmla="*/ 4934561 h 6858000"/>
              <a:gd name="connsiteX38" fmla="*/ 9802002 w 12009304"/>
              <a:gd name="connsiteY38" fmla="*/ 5029008 h 6858000"/>
              <a:gd name="connsiteX39" fmla="*/ 10514131 w 12009304"/>
              <a:gd name="connsiteY39" fmla="*/ 6260653 h 6858000"/>
              <a:gd name="connsiteX40" fmla="*/ 10514131 w 12009304"/>
              <a:gd name="connsiteY40" fmla="*/ 6512512 h 6858000"/>
              <a:gd name="connsiteX41" fmla="*/ 10340271 w 12009304"/>
              <a:gd name="connsiteY41" fmla="*/ 6813206 h 6858000"/>
              <a:gd name="connsiteX42" fmla="*/ 10314372 w 12009304"/>
              <a:gd name="connsiteY42" fmla="*/ 6858000 h 6858000"/>
              <a:gd name="connsiteX43" fmla="*/ 10119136 w 12009304"/>
              <a:gd name="connsiteY43" fmla="*/ 6858000 h 6858000"/>
              <a:gd name="connsiteX44" fmla="*/ 10122008 w 12009304"/>
              <a:gd name="connsiteY44" fmla="*/ 6853033 h 6858000"/>
              <a:gd name="connsiteX45" fmla="*/ 10327158 w 12009304"/>
              <a:gd name="connsiteY45" fmla="*/ 6498223 h 6858000"/>
              <a:gd name="connsiteX46" fmla="*/ 10327158 w 12009304"/>
              <a:gd name="connsiteY46" fmla="*/ 6274942 h 6858000"/>
              <a:gd name="connsiteX47" fmla="*/ 9695832 w 12009304"/>
              <a:gd name="connsiteY47" fmla="*/ 5183053 h 6858000"/>
              <a:gd name="connsiteX48" fmla="*/ 9612819 w 12009304"/>
              <a:gd name="connsiteY48" fmla="*/ 5099323 h 6858000"/>
              <a:gd name="connsiteX49" fmla="*/ 9603213 w 12009304"/>
              <a:gd name="connsiteY49" fmla="*/ 5095298 h 6858000"/>
              <a:gd name="connsiteX50" fmla="*/ 9654707 w 12009304"/>
              <a:gd name="connsiteY50" fmla="*/ 5006238 h 6858000"/>
              <a:gd name="connsiteX51" fmla="*/ 9693004 w 12009304"/>
              <a:gd name="connsiteY51" fmla="*/ 4940002 h 6858000"/>
              <a:gd name="connsiteX52" fmla="*/ 9653283 w 12009304"/>
              <a:gd name="connsiteY52" fmla="*/ 4923348 h 6858000"/>
              <a:gd name="connsiteX53" fmla="*/ 9586087 w 12009304"/>
              <a:gd name="connsiteY53" fmla="*/ 4914420 h 6858000"/>
              <a:gd name="connsiteX54" fmla="*/ 8158743 w 12009304"/>
              <a:gd name="connsiteY54" fmla="*/ 4914420 h 6858000"/>
              <a:gd name="connsiteX55" fmla="*/ 7939863 w 12009304"/>
              <a:gd name="connsiteY55" fmla="*/ 5043420 h 6858000"/>
              <a:gd name="connsiteX56" fmla="*/ 7224650 w 12009304"/>
              <a:gd name="connsiteY56" fmla="*/ 6275065 h 6858000"/>
              <a:gd name="connsiteX57" fmla="*/ 7224650 w 12009304"/>
              <a:gd name="connsiteY57" fmla="*/ 6526922 h 6858000"/>
              <a:gd name="connsiteX58" fmla="*/ 7350544 w 12009304"/>
              <a:gd name="connsiteY58" fmla="*/ 6743723 h 6858000"/>
              <a:gd name="connsiteX59" fmla="*/ 7416905 w 12009304"/>
              <a:gd name="connsiteY59" fmla="*/ 6858000 h 6858000"/>
              <a:gd name="connsiteX60" fmla="*/ 5902610 w 12009304"/>
              <a:gd name="connsiteY60" fmla="*/ 6858000 h 6858000"/>
              <a:gd name="connsiteX61" fmla="*/ 4389357 w 12009304"/>
              <a:gd name="connsiteY61" fmla="*/ 6858000 h 6858000"/>
              <a:gd name="connsiteX62" fmla="*/ 0 w 12009304"/>
              <a:gd name="connsiteY6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5D10849-B301-5D98-4B5C-3915F577E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94140" y="965201"/>
            <a:ext cx="4911568" cy="4911568"/>
          </a:xfrm>
          <a:prstGeom prst="rect">
            <a:avLst/>
          </a:prstGeom>
        </p:spPr>
      </p:pic>
      <p:pic>
        <p:nvPicPr>
          <p:cNvPr id="3" name="Picture 2" descr="Chitkara University,Punjab Admission 2023-24 - UniversityNIC">
            <a:extLst>
              <a:ext uri="{FF2B5EF4-FFF2-40B4-BE49-F238E27FC236}">
                <a16:creationId xmlns:a16="http://schemas.microsoft.com/office/drawing/2014/main" id="{FEF17238-8F7D-24FE-2690-FA4F3981C5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353800" y="31015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739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A64C02-3A6D-50C3-8C2A-FDF65A233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IN" sz="4000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FCEC8-8016-8EAB-7C32-74037A05E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AutoNum type="arabicPeriod"/>
            </a:pPr>
            <a:r>
              <a:rPr lang="en-IN" sz="2000" dirty="0"/>
              <a:t>Problem Statement</a:t>
            </a:r>
          </a:p>
          <a:p>
            <a:pPr marL="514350" indent="-514350">
              <a:buAutoNum type="arabicPeriod"/>
            </a:pPr>
            <a:r>
              <a:rPr lang="en-IN" sz="2000" dirty="0"/>
              <a:t>Introduction</a:t>
            </a:r>
          </a:p>
          <a:p>
            <a:pPr marL="514350" indent="-514350">
              <a:buAutoNum type="arabicPeriod"/>
            </a:pPr>
            <a:r>
              <a:rPr lang="en-IN" sz="2000" dirty="0"/>
              <a:t>Technical Details</a:t>
            </a:r>
          </a:p>
          <a:p>
            <a:pPr marL="514350" indent="-514350">
              <a:buAutoNum type="arabicPeriod"/>
            </a:pPr>
            <a:r>
              <a:rPr lang="en-IN" sz="2000" dirty="0"/>
              <a:t>Key Features</a:t>
            </a:r>
          </a:p>
          <a:p>
            <a:pPr marL="514350" indent="-514350">
              <a:buAutoNum type="arabicPeriod"/>
            </a:pPr>
            <a:r>
              <a:rPr lang="en-IN" sz="2000" dirty="0"/>
              <a:t>Benefits</a:t>
            </a:r>
          </a:p>
          <a:p>
            <a:pPr marL="514350" indent="-514350">
              <a:buAutoNum type="arabicPeriod"/>
            </a:pPr>
            <a:r>
              <a:rPr lang="en-IN" sz="2000" dirty="0"/>
              <a:t>Dashboard Snapshots</a:t>
            </a:r>
          </a:p>
          <a:p>
            <a:pPr marL="514350" indent="-514350">
              <a:buAutoNum type="arabicPeriod"/>
            </a:pPr>
            <a:r>
              <a:rPr lang="en-IN" sz="2000" dirty="0"/>
              <a:t>Explore Our Project</a:t>
            </a:r>
          </a:p>
          <a:p>
            <a:pPr marL="514350" indent="-514350">
              <a:buAutoNum type="arabicPeriod"/>
            </a:pPr>
            <a:r>
              <a:rPr lang="en-IN" sz="2000" dirty="0"/>
              <a:t>References</a:t>
            </a:r>
          </a:p>
          <a:p>
            <a:endParaRPr lang="en-IN" sz="2000" dirty="0"/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1036252B-74FE-6830-462A-209E3261C2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01" r="-2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pic>
        <p:nvPicPr>
          <p:cNvPr id="6" name="Picture 5" descr="Chitkara University,Punjab Admission 2023-24 - UniversityNIC">
            <a:extLst>
              <a:ext uri="{FF2B5EF4-FFF2-40B4-BE49-F238E27FC236}">
                <a16:creationId xmlns:a16="http://schemas.microsoft.com/office/drawing/2014/main" id="{D965ACE7-2842-E325-A740-1402DDE36E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353800" y="31015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267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AD0F5-CD90-DFCF-89B3-5D0767AC5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2295" y="338369"/>
            <a:ext cx="6251110" cy="1783080"/>
          </a:xfrm>
        </p:spPr>
        <p:txBody>
          <a:bodyPr anchor="b">
            <a:normAutofit/>
          </a:bodyPr>
          <a:lstStyle/>
          <a:p>
            <a:r>
              <a:rPr lang="en-IN" sz="5400" dirty="0"/>
              <a:t>Problem Statement</a:t>
            </a:r>
          </a:p>
        </p:txBody>
      </p:sp>
      <p:pic>
        <p:nvPicPr>
          <p:cNvPr id="16" name="Picture 15" descr="Close up of Barley in the wild">
            <a:extLst>
              <a:ext uri="{FF2B5EF4-FFF2-40B4-BE49-F238E27FC236}">
                <a16:creationId xmlns:a16="http://schemas.microsoft.com/office/drawing/2014/main" id="{F060BDAD-6043-9B06-5D85-224DEAAAD7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60" r="40909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547A8-165C-142C-28B0-E5C3DA11F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295" y="2743200"/>
            <a:ext cx="6891190" cy="3483864"/>
          </a:xfrm>
        </p:spPr>
        <p:txBody>
          <a:bodyPr>
            <a:no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ptos (Body)"/>
              </a:rPr>
              <a:t>Losses Mount: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ptos (Body)"/>
              </a:rPr>
              <a:t> Significant crop losses plague farmers due to plant diseases.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ptos (Body)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ptos (Body)"/>
              </a:rPr>
              <a:t>Slow and Costly Diagnosis: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ptos (Body)"/>
              </a:rPr>
              <a:t> Traditional methods like lab testing are: 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  <a:latin typeface="Aptos (Body)"/>
              </a:rPr>
              <a:t>Slow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ptos (Body)"/>
              </a:rPr>
              <a:t>: Results take a long time, delaying treatment. 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ptos (Body)"/>
              </a:rPr>
              <a:t>Expensive: Lab fees strain farmer budgets.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effectLst/>
              <a:latin typeface="Aptos (Body)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ptos (Body)"/>
              </a:rPr>
              <a:t>Consequences of Delays: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ptos (Body)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ptos (Body)"/>
              </a:rPr>
              <a:t>Increased disease spread and crop damage. 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ptos (Body)"/>
              </a:rPr>
              <a:t>Reduced yields and lower profits for farmers. 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ptos (Body)"/>
              </a:rPr>
              <a:t>Potential food shortages.</a:t>
            </a:r>
          </a:p>
        </p:txBody>
      </p:sp>
      <p:pic>
        <p:nvPicPr>
          <p:cNvPr id="5" name="Picture 4" descr="Chitkara University,Punjab Admission 2023-24 - UniversityNIC">
            <a:extLst>
              <a:ext uri="{FF2B5EF4-FFF2-40B4-BE49-F238E27FC236}">
                <a16:creationId xmlns:a16="http://schemas.microsoft.com/office/drawing/2014/main" id="{F44A2033-550C-981B-D295-9E623EF629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353800" y="31015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383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52B0E4-5E54-29E0-2D8A-579D92DAE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IN" sz="5400" dirty="0"/>
              <a:t>Introduction</a:t>
            </a:r>
          </a:p>
        </p:txBody>
      </p:sp>
      <p:sp>
        <p:nvSpPr>
          <p:cNvPr id="4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86566-925B-271D-D6DD-30B25C24E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585" y="2909771"/>
            <a:ext cx="4670097" cy="356799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600" b="1" dirty="0"/>
              <a:t>Effortless Disease Diagnosis:</a:t>
            </a:r>
            <a:r>
              <a:rPr lang="en-US" sz="1600" dirty="0"/>
              <a:t> </a:t>
            </a:r>
          </a:p>
          <a:p>
            <a:pPr lvl="1" algn="just"/>
            <a:r>
              <a:rPr lang="en-US" sz="1600" dirty="0"/>
              <a:t>Our AI-powered solution leverages deep learning to diagnose plant diseases directly on farms.</a:t>
            </a:r>
          </a:p>
          <a:p>
            <a:pPr marL="0" indent="0" algn="just">
              <a:buNone/>
            </a:pPr>
            <a:r>
              <a:rPr lang="en-US" sz="1600" b="1" dirty="0"/>
              <a:t>User-Friendly Web App:</a:t>
            </a:r>
            <a:r>
              <a:rPr lang="en-US" sz="1600" dirty="0"/>
              <a:t> </a:t>
            </a:r>
          </a:p>
          <a:p>
            <a:pPr lvl="1" algn="just"/>
            <a:r>
              <a:rPr lang="en-US" sz="1600" dirty="0"/>
              <a:t>Simply upload pictures of your crops for instant analysis.</a:t>
            </a:r>
          </a:p>
          <a:p>
            <a:pPr marL="0" indent="0" algn="just">
              <a:buNone/>
            </a:pPr>
            <a:r>
              <a:rPr lang="en-US" sz="1600" b="1" dirty="0"/>
              <a:t>Real-time </a:t>
            </a:r>
            <a:r>
              <a:rPr lang="en-US" sz="1650" b="1" dirty="0"/>
              <a:t>Results</a:t>
            </a:r>
            <a:r>
              <a:rPr lang="en-US" sz="1600" b="1" dirty="0"/>
              <a:t> with Chatbot Support:</a:t>
            </a:r>
            <a:r>
              <a:rPr lang="en-US" sz="1600" dirty="0"/>
              <a:t>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Receive disease identification.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Gain real-time insights into the problem.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Access targeted treatment recommendations through our chatbot assistant.</a:t>
            </a:r>
          </a:p>
        </p:txBody>
      </p:sp>
      <p:pic>
        <p:nvPicPr>
          <p:cNvPr id="20" name="Picture 19" descr="Cross section of young plant and roots">
            <a:extLst>
              <a:ext uri="{FF2B5EF4-FFF2-40B4-BE49-F238E27FC236}">
                <a16:creationId xmlns:a16="http://schemas.microsoft.com/office/drawing/2014/main" id="{9E834494-2608-5228-20E1-32126E2AC2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42" r="1414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5" name="Picture 4" descr="Chitkara University,Punjab Admission 2023-24 - UniversityNIC">
            <a:extLst>
              <a:ext uri="{FF2B5EF4-FFF2-40B4-BE49-F238E27FC236}">
                <a16:creationId xmlns:a16="http://schemas.microsoft.com/office/drawing/2014/main" id="{DD8E56CF-1E99-0416-A448-A67656B12F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353800" y="31015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413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0CD8E4-FBBD-AF1A-C588-B5489094A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IN" dirty="0"/>
              <a:t>Technical Details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A computer screen with images of people and a brain&#10;&#10;Description automatically generated with medium confidence">
            <a:extLst>
              <a:ext uri="{FF2B5EF4-FFF2-40B4-BE49-F238E27FC236}">
                <a16:creationId xmlns:a16="http://schemas.microsoft.com/office/drawing/2014/main" id="{096C05E4-3C99-5A4E-A1A6-AE47A2DE0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3182" y="2000490"/>
            <a:ext cx="4777381" cy="2687276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FFE208-65F6-8AEF-3C80-651DEBF5F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en-IN" sz="2000" i="0" u="none" strike="noStrike" baseline="0" dirty="0">
                <a:latin typeface="Aptos (Body)"/>
              </a:rPr>
              <a:t>Python</a:t>
            </a:r>
          </a:p>
          <a:p>
            <a:r>
              <a:rPr lang="en-IN" sz="2000" i="0" u="none" strike="noStrike" baseline="0" dirty="0">
                <a:latin typeface="Aptos (Body)"/>
              </a:rPr>
              <a:t>NumPy</a:t>
            </a:r>
          </a:p>
          <a:p>
            <a:r>
              <a:rPr lang="en-IN" sz="2000" i="0" u="none" strike="noStrike" baseline="0" dirty="0">
                <a:latin typeface="Aptos (Body)"/>
              </a:rPr>
              <a:t>Pandas</a:t>
            </a:r>
          </a:p>
          <a:p>
            <a:r>
              <a:rPr lang="en-IN" sz="2000" dirty="0">
                <a:latin typeface="Aptos (Body)"/>
              </a:rPr>
              <a:t>Matplotlib</a:t>
            </a:r>
          </a:p>
          <a:p>
            <a:r>
              <a:rPr lang="en-IN" sz="2000" i="0" u="none" strike="noStrike" baseline="0" dirty="0">
                <a:latin typeface="Aptos (Body)"/>
              </a:rPr>
              <a:t>Seaborn</a:t>
            </a:r>
          </a:p>
          <a:p>
            <a:r>
              <a:rPr lang="en-IN" sz="2000" dirty="0">
                <a:latin typeface="Aptos (Body)"/>
              </a:rPr>
              <a:t>Scikit Learn</a:t>
            </a:r>
          </a:p>
          <a:p>
            <a:r>
              <a:rPr lang="en-IN" sz="2000" i="0" u="none" strike="noStrike" baseline="0" dirty="0">
                <a:latin typeface="Aptos (Body)"/>
              </a:rPr>
              <a:t>Ten</a:t>
            </a:r>
            <a:r>
              <a:rPr lang="en-IN" sz="2000" dirty="0">
                <a:latin typeface="Aptos (Body)"/>
              </a:rPr>
              <a:t>sorFlow</a:t>
            </a:r>
          </a:p>
          <a:p>
            <a:r>
              <a:rPr lang="en-IN" sz="2000" i="0" u="none" strike="noStrike" baseline="0" dirty="0" err="1">
                <a:latin typeface="Aptos (Body)"/>
              </a:rPr>
              <a:t>Keras</a:t>
            </a:r>
            <a:endParaRPr lang="en-IN" sz="2000" i="0" u="none" strike="noStrike" baseline="0" dirty="0">
              <a:latin typeface="Aptos (Body)"/>
            </a:endParaRPr>
          </a:p>
          <a:p>
            <a:r>
              <a:rPr lang="en-IN" sz="2000" dirty="0">
                <a:latin typeface="Aptos (Body)"/>
              </a:rPr>
              <a:t>OpenCV</a:t>
            </a:r>
          </a:p>
          <a:p>
            <a:r>
              <a:rPr lang="en-IN" sz="2000" i="0" u="none" strike="noStrike" baseline="0" dirty="0" err="1">
                <a:latin typeface="Aptos (Body)"/>
              </a:rPr>
              <a:t>Streamlit</a:t>
            </a:r>
            <a:endParaRPr lang="en-IN" sz="2000" i="0" u="none" strike="noStrike" baseline="0" dirty="0">
              <a:latin typeface="Aptos (Body)"/>
            </a:endParaRPr>
          </a:p>
        </p:txBody>
      </p:sp>
      <p:pic>
        <p:nvPicPr>
          <p:cNvPr id="4" name="Picture 3" descr="Chitkara University,Punjab Admission 2023-24 - UniversityNIC">
            <a:extLst>
              <a:ext uri="{FF2B5EF4-FFF2-40B4-BE49-F238E27FC236}">
                <a16:creationId xmlns:a16="http://schemas.microsoft.com/office/drawing/2014/main" id="{B983836E-2E62-FDCC-FF69-43B88DD522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353800" y="31015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476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FD9BE-89B7-EDDF-0EDA-D9E0E78F7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IN" sz="3600" dirty="0"/>
              <a:t>Key Features</a:t>
            </a:r>
          </a:p>
        </p:txBody>
      </p:sp>
      <p:pic>
        <p:nvPicPr>
          <p:cNvPr id="5" name="Picture 4" descr="A person and oxen plowing a field&#10;&#10;Description automatically generated">
            <a:extLst>
              <a:ext uri="{FF2B5EF4-FFF2-40B4-BE49-F238E27FC236}">
                <a16:creationId xmlns:a16="http://schemas.microsoft.com/office/drawing/2014/main" id="{C2A5A7C8-C559-2D1A-78F9-F72976852D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3390" b="7323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80E40-843D-7533-2A25-4F542FCFC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8516" y="3710613"/>
            <a:ext cx="7485413" cy="2886129"/>
          </a:xfrm>
        </p:spPr>
        <p:txBody>
          <a:bodyPr anchor="ctr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900" b="1" dirty="0"/>
              <a:t>AI Analysis:</a:t>
            </a:r>
            <a:r>
              <a:rPr lang="en-US" sz="1900" dirty="0"/>
              <a:t> Our AI model, trained on extensive data, provides instant disease diagnosis, allowing you to act swiftly to protect your crops.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 dirty="0"/>
              <a:t>Chatbot:</a:t>
            </a:r>
            <a:r>
              <a:rPr lang="en-US" sz="1900" dirty="0"/>
              <a:t> The chatbot provides natural language interaction for plant disease diagnosis, personalized advice, and access to plant care knowledge.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 dirty="0"/>
              <a:t>Streamlined User Interface: </a:t>
            </a:r>
            <a:r>
              <a:rPr lang="en-US" sz="1900" dirty="0"/>
              <a:t>The user-friendly interface of the web application minimizes complexity and facilitates efficient navigation, empowering farmers to quickly leverage the platform's capabilities.</a:t>
            </a:r>
          </a:p>
        </p:txBody>
      </p:sp>
      <p:pic>
        <p:nvPicPr>
          <p:cNvPr id="6" name="Picture 5" descr="Chitkara University,Punjab Admission 2023-24 - UniversityNIC">
            <a:extLst>
              <a:ext uri="{FF2B5EF4-FFF2-40B4-BE49-F238E27FC236}">
                <a16:creationId xmlns:a16="http://schemas.microsoft.com/office/drawing/2014/main" id="{CB5EE34F-8BE7-CB3F-8FD1-69E5D67F20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353800" y="31015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432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1FD9BE-89B7-EDDF-0EDA-D9E0E78F7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IN"/>
              <a:t>Benefits</a:t>
            </a:r>
          </a:p>
        </p:txBody>
      </p:sp>
      <p:pic>
        <p:nvPicPr>
          <p:cNvPr id="7" name="Picture 6" descr="A close-up of a corn plant&#10;&#10;Description automatically generated">
            <a:extLst>
              <a:ext uri="{FF2B5EF4-FFF2-40B4-BE49-F238E27FC236}">
                <a16:creationId xmlns:a16="http://schemas.microsoft.com/office/drawing/2014/main" id="{B7EB59D3-E0B8-5556-F570-532B8E9EE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4955" r="17008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graphicFrame>
        <p:nvGraphicFramePr>
          <p:cNvPr id="21" name="TextBox 10">
            <a:extLst>
              <a:ext uri="{FF2B5EF4-FFF2-40B4-BE49-F238E27FC236}">
                <a16:creationId xmlns:a16="http://schemas.microsoft.com/office/drawing/2014/main" id="{3A60523C-49DC-BD67-E63E-C5A39CF502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7468443"/>
              </p:ext>
            </p:extLst>
          </p:nvPr>
        </p:nvGraphicFramePr>
        <p:xfrm>
          <a:off x="337457" y="2074039"/>
          <a:ext cx="6096000" cy="3693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2" descr="Chitkara University,Punjab Admission 2023-24 - UniversityNIC">
            <a:extLst>
              <a:ext uri="{FF2B5EF4-FFF2-40B4-BE49-F238E27FC236}">
                <a16:creationId xmlns:a16="http://schemas.microsoft.com/office/drawing/2014/main" id="{E3DCC5C2-5735-9CAD-93A0-7E6B7EB011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353800" y="31015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500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A5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492A79-C404-C605-063F-ACBB5547B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Dashboard Snapshots</a:t>
            </a:r>
          </a:p>
        </p:txBody>
      </p:sp>
      <p:pic>
        <p:nvPicPr>
          <p:cNvPr id="6" name="Picture 5" descr="A close-up of hands holding vegetables&#10;&#10;Description automatically generated">
            <a:extLst>
              <a:ext uri="{FF2B5EF4-FFF2-40B4-BE49-F238E27FC236}">
                <a16:creationId xmlns:a16="http://schemas.microsoft.com/office/drawing/2014/main" id="{A780A0F6-735C-4182-90CB-8C38B5BF5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0"/>
            <a:ext cx="4756876" cy="6844428"/>
          </a:xfrm>
          <a:prstGeom prst="rect">
            <a:avLst/>
          </a:prstGeom>
        </p:spPr>
      </p:pic>
      <p:pic>
        <p:nvPicPr>
          <p:cNvPr id="3" name="Picture 2" descr="Chitkara University,Punjab Admission 2023-24 - UniversityNIC">
            <a:extLst>
              <a:ext uri="{FF2B5EF4-FFF2-40B4-BE49-F238E27FC236}">
                <a16:creationId xmlns:a16="http://schemas.microsoft.com/office/drawing/2014/main" id="{EE7C4BE2-400A-1246-2416-7EC734A4C7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353800" y="31015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100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466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492A79-C404-C605-063F-ACBB5547B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Dashboard Snapshots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24DE555-2FCB-A2BC-6EFC-DD0DD301A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462" y="0"/>
            <a:ext cx="7354422" cy="6858000"/>
          </a:xfrm>
          <a:prstGeom prst="rect">
            <a:avLst/>
          </a:prstGeom>
        </p:spPr>
      </p:pic>
      <p:pic>
        <p:nvPicPr>
          <p:cNvPr id="3" name="Picture 2" descr="Chitkara University,Punjab Admission 2023-24 - UniversityNIC">
            <a:extLst>
              <a:ext uri="{FF2B5EF4-FFF2-40B4-BE49-F238E27FC236}">
                <a16:creationId xmlns:a16="http://schemas.microsoft.com/office/drawing/2014/main" id="{590ECE02-071B-8F0B-A9FF-CB275E5CEA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353800" y="31015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726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556</Words>
  <Application>Microsoft Office PowerPoint</Application>
  <PresentationFormat>Widescreen</PresentationFormat>
  <Paragraphs>91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Aptos</vt:lpstr>
      <vt:lpstr>Aptos (Body)</vt:lpstr>
      <vt:lpstr>Aptos Display</vt:lpstr>
      <vt:lpstr>Arial</vt:lpstr>
      <vt:lpstr>Calibri</vt:lpstr>
      <vt:lpstr>Symbol</vt:lpstr>
      <vt:lpstr>Office Theme</vt:lpstr>
      <vt:lpstr>IndiGro: Predict. Prevent. Prosper.</vt:lpstr>
      <vt:lpstr>Table of Contents</vt:lpstr>
      <vt:lpstr>Problem Statement</vt:lpstr>
      <vt:lpstr>Introduction</vt:lpstr>
      <vt:lpstr>Technical Details</vt:lpstr>
      <vt:lpstr>Key Features</vt:lpstr>
      <vt:lpstr>Benefits</vt:lpstr>
      <vt:lpstr>Dashboard Snapshots</vt:lpstr>
      <vt:lpstr>Dashboard Snapshots</vt:lpstr>
      <vt:lpstr>Dashboard Snapshots</vt:lpstr>
      <vt:lpstr>Dashboard Snapshots</vt:lpstr>
      <vt:lpstr>Dashboard Snapshots</vt:lpstr>
      <vt:lpstr>Explore Our Project</vt:lpstr>
      <vt:lpstr>References</vt:lpstr>
      <vt:lpstr>Some more 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IndiGro: Predict. Prevent. Prosper.</dc:title>
  <dc:creator>Jasneet Arora</dc:creator>
  <cp:lastModifiedBy>Jasneet Arora</cp:lastModifiedBy>
  <cp:revision>11</cp:revision>
  <dcterms:created xsi:type="dcterms:W3CDTF">2024-05-14T07:53:56Z</dcterms:created>
  <dcterms:modified xsi:type="dcterms:W3CDTF">2024-05-24T11:50:17Z</dcterms:modified>
</cp:coreProperties>
</file>